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31"/>
  </p:notesMasterIdLst>
  <p:handoutMasterIdLst>
    <p:handoutMasterId r:id="rId32"/>
  </p:handoutMasterIdLst>
  <p:sldIdLst>
    <p:sldId id="459" r:id="rId2"/>
    <p:sldId id="457" r:id="rId3"/>
    <p:sldId id="438" r:id="rId4"/>
    <p:sldId id="415" r:id="rId5"/>
    <p:sldId id="420" r:id="rId6"/>
    <p:sldId id="417" r:id="rId7"/>
    <p:sldId id="418" r:id="rId8"/>
    <p:sldId id="421" r:id="rId9"/>
    <p:sldId id="422" r:id="rId10"/>
    <p:sldId id="424" r:id="rId11"/>
    <p:sldId id="461" r:id="rId12"/>
    <p:sldId id="456" r:id="rId13"/>
    <p:sldId id="425" r:id="rId14"/>
    <p:sldId id="450" r:id="rId15"/>
    <p:sldId id="466" r:id="rId16"/>
    <p:sldId id="454" r:id="rId17"/>
    <p:sldId id="447" r:id="rId18"/>
    <p:sldId id="427" r:id="rId19"/>
    <p:sldId id="445" r:id="rId20"/>
    <p:sldId id="429" r:id="rId21"/>
    <p:sldId id="430" r:id="rId22"/>
    <p:sldId id="431" r:id="rId23"/>
    <p:sldId id="448" r:id="rId24"/>
    <p:sldId id="449" r:id="rId25"/>
    <p:sldId id="433" r:id="rId26"/>
    <p:sldId id="451" r:id="rId27"/>
    <p:sldId id="434" r:id="rId28"/>
    <p:sldId id="465" r:id="rId29"/>
    <p:sldId id="435" r:id="rId30"/>
  </p:sldIdLst>
  <p:sldSz cx="9144000" cy="5143500" type="screen16x9"/>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459"/>
            <p14:sldId id="457"/>
            <p14:sldId id="438"/>
            <p14:sldId id="415"/>
            <p14:sldId id="420"/>
            <p14:sldId id="417"/>
            <p14:sldId id="418"/>
            <p14:sldId id="421"/>
            <p14:sldId id="422"/>
            <p14:sldId id="424"/>
            <p14:sldId id="461"/>
            <p14:sldId id="456"/>
            <p14:sldId id="425"/>
            <p14:sldId id="450"/>
            <p14:sldId id="466"/>
            <p14:sldId id="454"/>
            <p14:sldId id="447"/>
            <p14:sldId id="427"/>
            <p14:sldId id="445"/>
            <p14:sldId id="429"/>
            <p14:sldId id="430"/>
            <p14:sldId id="431"/>
            <p14:sldId id="448"/>
            <p14:sldId id="449"/>
            <p14:sldId id="433"/>
            <p14:sldId id="451"/>
            <p14:sldId id="434"/>
            <p14:sldId id="465"/>
            <p14:sldId id="435"/>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8" clrIdx="0"/>
  <p:cmAuthor id="2" name="Christine BOURDIN" initials="CB" lastIdx="33" clrIdx="1"/>
  <p:cmAuthor id="3" name="Utilisateur invité" initials="Ui" lastIdx="18" clrIdx="2"/>
  <p:cmAuthor id="4" name="Rachel BOURDON" initials="RB" lastIdx="10" clrIdx="3"/>
  <p:cmAuthor id="5" name="Bertrand RIFFIOD" initials="BR" lastIdx="20" clrIdx="4"/>
  <p:cmAuthor id="6" name="ELLEN THOMPSON" initials="ET" lastIdx="3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a:srgbClr val="000091"/>
    <a:srgbClr val="FF9575"/>
    <a:srgbClr val="A558A0"/>
    <a:srgbClr val="ED7454"/>
    <a:srgbClr val="CE614A"/>
    <a:srgbClr val="F29885"/>
    <a:srgbClr val="34CB6A"/>
    <a:srgbClr val="CE7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56" autoAdjust="0"/>
    <p:restoredTop sz="85219" autoAdjust="0"/>
  </p:normalViewPr>
  <p:slideViewPr>
    <p:cSldViewPr snapToGrid="0">
      <p:cViewPr varScale="1">
        <p:scale>
          <a:sx n="82" d="100"/>
          <a:sy n="82" d="100"/>
        </p:scale>
        <p:origin x="276" y="84"/>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 d="1"/>
        <a:sy n="1" d="1"/>
      </p:scale>
      <p:origin x="0" y="0"/>
    </p:cViewPr>
  </p:notesTextViewPr>
  <p:notesViewPr>
    <p:cSldViewPr snapToGrid="0">
      <p:cViewPr>
        <p:scale>
          <a:sx n="1" d="2"/>
          <a:sy n="1" d="2"/>
        </p:scale>
        <p:origin x="2970" y="22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4F0C479D-4687-E740-9789-857CF0267E23}" type="datetimeFigureOut">
              <a:rPr lang="fr-FR" smtClean="0"/>
              <a:t>25/05/2025</a:t>
            </a:fld>
            <a:endParaRPr lang="fr-FR" dirty="0"/>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dirty="0"/>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25/05/2025</a:t>
            </a:fld>
            <a:endParaRPr lang="fr-FR" dirty="0"/>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5356178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3774644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963069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b="1" dirty="0">
              <a:solidFill>
                <a:srgbClr val="000091"/>
              </a:solidFill>
              <a:latin typeface="Marianne" panose="02000000000000000000" pitchFamily="2" charset="0"/>
            </a:endParaRPr>
          </a:p>
          <a:p>
            <a:endParaRPr lang="fr-FR" dirty="0"/>
          </a:p>
        </p:txBody>
      </p:sp>
    </p:spTree>
    <p:extLst>
      <p:ext uri="{BB962C8B-B14F-4D97-AF65-F5344CB8AC3E}">
        <p14:creationId xmlns:p14="http://schemas.microsoft.com/office/powerpoint/2010/main" val="3971574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Attention l’image est décalée</a:t>
            </a:r>
          </a:p>
        </p:txBody>
      </p:sp>
    </p:spTree>
    <p:extLst>
      <p:ext uri="{BB962C8B-B14F-4D97-AF65-F5344CB8AC3E}">
        <p14:creationId xmlns:p14="http://schemas.microsoft.com/office/powerpoint/2010/main" val="15284013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33047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87061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a:latin typeface="Marianne" panose="02000000000000000000" pitchFamily="2" charset="0"/>
            </a:endParaRPr>
          </a:p>
          <a:p>
            <a:endParaRPr lang="fr-FR" dirty="0"/>
          </a:p>
        </p:txBody>
      </p:sp>
    </p:spTree>
    <p:extLst>
      <p:ext uri="{BB962C8B-B14F-4D97-AF65-F5344CB8AC3E}">
        <p14:creationId xmlns:p14="http://schemas.microsoft.com/office/powerpoint/2010/main" val="11035864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0488" y="744538"/>
            <a:ext cx="6616700" cy="3722687"/>
          </a:xfrm>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41193171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0488" y="744538"/>
            <a:ext cx="6616700" cy="3722687"/>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1" dirty="0">
              <a:latin typeface="Marianne" panose="02000000000000000000" pitchFamily="2" charset="0"/>
            </a:endParaRPr>
          </a:p>
          <a:p>
            <a:endParaRPr lang="fr-FR" dirty="0"/>
          </a:p>
        </p:txBody>
      </p:sp>
    </p:spTree>
    <p:extLst>
      <p:ext uri="{BB962C8B-B14F-4D97-AF65-F5344CB8AC3E}">
        <p14:creationId xmlns:p14="http://schemas.microsoft.com/office/powerpoint/2010/main" val="1270479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8033381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sp>
        <p:nvSpPr>
          <p:cNvPr id="8" name="Espace réservé du numéro de diapositive 7"/>
          <p:cNvSpPr>
            <a:spLocks noGrp="1"/>
          </p:cNvSpPr>
          <p:nvPr>
            <p:ph type="sldNum" sz="quarter" idx="12"/>
          </p:nvPr>
        </p:nvSpPr>
        <p:spPr bwMode="gray">
          <a:xfrm>
            <a:off x="7596336" y="4783500"/>
            <a:ext cx="1170000" cy="360000"/>
          </a:xfrm>
          <a:prstGeom prst="rect">
            <a:avLst/>
          </a:prstGeom>
        </p:spPr>
        <p:txBody>
          <a:bodyPr/>
          <a:lstStyle>
            <a:lvl1pPr algn="r">
              <a:defRPr lang="fr-FR" sz="1400" kern="1200" smtClean="0">
                <a:solidFill>
                  <a:srgbClr val="000091"/>
                </a:solidFill>
                <a:latin typeface="+mn-lt"/>
                <a:ea typeface="+mn-ea"/>
                <a:cs typeface="+mn-cs"/>
              </a:defRPr>
            </a:lvl1pPr>
          </a:lstStyle>
          <a:p>
            <a:fld id="{733122C9-A0B9-462F-8757-0847AD287B63}" type="slidenum">
              <a:rPr lang="fr-FR" smtClean="0"/>
              <a:pPr/>
              <a:t>‹N°›</a:t>
            </a:fld>
            <a:endParaRPr lang="fr-FR" dirty="0"/>
          </a:p>
        </p:txBody>
      </p:sp>
      <p:sp>
        <p:nvSpPr>
          <p:cNvPr id="10" name="Espace réservé du texte 10"/>
          <p:cNvSpPr>
            <a:spLocks noGrp="1"/>
          </p:cNvSpPr>
          <p:nvPr>
            <p:ph type="body" sz="quarter" idx="13" hasCustomPrompt="1"/>
          </p:nvPr>
        </p:nvSpPr>
        <p:spPr bwMode="gray">
          <a:xfrm>
            <a:off x="467544" y="2346046"/>
            <a:ext cx="8208912" cy="2077200"/>
          </a:xfrm>
        </p:spPr>
        <p:txBody>
          <a:bodyPr/>
          <a:lstStyle>
            <a:lvl1pPr marL="0" indent="0" algn="l" defTabSz="914400" rtl="0" eaLnBrk="1" latinLnBrk="0" hangingPunct="1">
              <a:lnSpc>
                <a:spcPct val="90000"/>
              </a:lnSpc>
              <a:spcAft>
                <a:spcPts val="0"/>
              </a:spcAft>
              <a:buFont typeface="Arial" pitchFamily="34" charset="0"/>
              <a:buNone/>
              <a:defRPr lang="fr-FR" sz="3200" b="1" kern="1200" cap="none" baseline="0" dirty="0">
                <a:solidFill>
                  <a:schemeClr val="tx2">
                    <a:lumMod val="75000"/>
                  </a:schemeClr>
                </a:solidFill>
                <a:latin typeface="+mn-lt"/>
                <a:ea typeface="+mn-ea"/>
                <a:cs typeface="+mn-cs"/>
              </a:defRPr>
            </a:lvl1pPr>
            <a:lvl2pPr marL="0" indent="0" algn="l" defTabSz="914400" rtl="0" eaLnBrk="1" latinLnBrk="0" hangingPunct="1">
              <a:spcBef>
                <a:spcPts val="500"/>
              </a:spcBef>
              <a:spcAft>
                <a:spcPts val="0"/>
              </a:spcAft>
              <a:buFont typeface="Arial" pitchFamily="34" charset="0"/>
              <a:buNone/>
              <a:defRPr lang="fr-FR" sz="1800" b="0" kern="1200" cap="none" baseline="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170000" cy="360000"/>
          </a:xfrm>
          <a:prstGeom prst="rect">
            <a:avLst/>
          </a:prstGeom>
        </p:spPr>
        <p:txBody>
          <a:bodyPr/>
          <a:lstStyle>
            <a:lvl1pPr algn="r">
              <a:defRPr lang="fr-FR" sz="1400" kern="1200" smtClean="0">
                <a:solidFill>
                  <a:srgbClr val="000091"/>
                </a:solidFill>
                <a:latin typeface="+mn-lt"/>
                <a:ea typeface="+mn-ea"/>
                <a:cs typeface="+mn-cs"/>
              </a:defRPr>
            </a:lvl1pPr>
          </a:lstStyle>
          <a:p>
            <a:fld id="{733122C9-A0B9-462F-8757-0847AD287B63}" type="slidenum">
              <a:rPr lang="fr-FR" smtClean="0"/>
              <a:pPr/>
              <a:t>‹N°›</a:t>
            </a:fld>
            <a:endParaRPr lang="fr-FR" dirty="0"/>
          </a:p>
        </p:txBody>
      </p:sp>
      <p:sp>
        <p:nvSpPr>
          <p:cNvPr id="13" name="Titre 1"/>
          <p:cNvSpPr>
            <a:spLocks noGrp="1"/>
          </p:cNvSpPr>
          <p:nvPr>
            <p:ph type="title" hasCustomPrompt="1"/>
          </p:nvPr>
        </p:nvSpPr>
        <p:spPr bwMode="gray">
          <a:xfrm>
            <a:off x="467543" y="900000"/>
            <a:ext cx="8208913" cy="720000"/>
          </a:xfrm>
        </p:spPr>
        <p:txBody>
          <a:bodyPr/>
          <a:lstStyle>
            <a:lvl1pPr>
              <a:defRPr sz="2500">
                <a:solidFill>
                  <a:schemeClr val="tx2"/>
                </a:solidFill>
              </a:defRPr>
            </a:lvl1pPr>
          </a:lstStyle>
          <a:p>
            <a:r>
              <a:rPr lang="fr-FR" dirty="0"/>
              <a:t>Titre</a:t>
            </a:r>
          </a:p>
        </p:txBody>
      </p:sp>
      <p:sp>
        <p:nvSpPr>
          <p:cNvPr id="14" name="Espace réservé du texte 7"/>
          <p:cNvSpPr>
            <a:spLocks noGrp="1"/>
          </p:cNvSpPr>
          <p:nvPr>
            <p:ph type="body" sz="quarter" idx="13" hasCustomPrompt="1"/>
          </p:nvPr>
        </p:nvSpPr>
        <p:spPr bwMode="gray">
          <a:xfrm>
            <a:off x="467543" y="1891968"/>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lvl="1"/>
            <a:r>
              <a:rPr lang="fr-FR" dirty="0"/>
              <a:t>Deuxième niveau</a:t>
            </a:r>
          </a:p>
        </p:txBody>
      </p:sp>
      <p:sp>
        <p:nvSpPr>
          <p:cNvPr id="15" name="Espace réservé du texte 7"/>
          <p:cNvSpPr>
            <a:spLocks noGrp="1"/>
          </p:cNvSpPr>
          <p:nvPr>
            <p:ph type="body" sz="quarter" idx="14" hasCustomPrompt="1"/>
          </p:nvPr>
        </p:nvSpPr>
        <p:spPr bwMode="gray">
          <a:xfrm>
            <a:off x="3312000" y="1893600"/>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
        <p:nvSpPr>
          <p:cNvPr id="16"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2"/>
                </a:solidFill>
              </a:defRPr>
            </a:lvl1pPr>
            <a:lvl2pPr marL="324000" indent="-144000">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323528" y="915566"/>
            <a:ext cx="8442808" cy="3672408"/>
          </a:xfrm>
          <a:prstGeom prst="rect">
            <a:avLst/>
          </a:prstGeo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2"/>
                </a:solidFill>
              </a:defRPr>
            </a:lvl1pPr>
          </a:lstStyle>
          <a:p>
            <a:r>
              <a:rPr lang="fr-FR" dirty="0"/>
              <a:t>Titre</a:t>
            </a:r>
          </a:p>
        </p:txBody>
      </p:sp>
      <p:sp>
        <p:nvSpPr>
          <p:cNvPr id="9" name="Espace réservé du numéro de diapositive 7">
            <a:extLst>
              <a:ext uri="{FF2B5EF4-FFF2-40B4-BE49-F238E27FC236}">
                <a16:creationId xmlns:a16="http://schemas.microsoft.com/office/drawing/2014/main" id="{98F10018-47D8-6540-8D30-5845FE9749F3}"/>
              </a:ext>
            </a:extLst>
          </p:cNvPr>
          <p:cNvSpPr>
            <a:spLocks noGrp="1"/>
          </p:cNvSpPr>
          <p:nvPr>
            <p:ph type="sldNum" sz="quarter" idx="12"/>
          </p:nvPr>
        </p:nvSpPr>
        <p:spPr bwMode="gray">
          <a:xfrm>
            <a:off x="7596336" y="4783500"/>
            <a:ext cx="1170000" cy="360000"/>
          </a:xfrm>
          <a:prstGeom prst="rect">
            <a:avLst/>
          </a:prstGeom>
        </p:spPr>
        <p:txBody>
          <a:bodyPr/>
          <a:lstStyle>
            <a:lvl1pPr algn="r">
              <a:defRPr lang="fr-FR" sz="1400" kern="1200" smtClean="0">
                <a:solidFill>
                  <a:srgbClr val="000091"/>
                </a:solidFill>
                <a:latin typeface="+mn-lt"/>
                <a:ea typeface="+mn-ea"/>
                <a:cs typeface="+mn-cs"/>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170000" cy="360000"/>
          </a:xfrm>
          <a:prstGeom prst="rect">
            <a:avLst/>
          </a:prstGeom>
        </p:spPr>
        <p:txBody>
          <a:bodyPr/>
          <a:lstStyle>
            <a:lvl1pPr algn="r">
              <a:defRPr lang="fr-FR" sz="1400" kern="1200" smtClean="0">
                <a:solidFill>
                  <a:srgbClr val="000091"/>
                </a:solidFill>
                <a:latin typeface="+mn-lt"/>
                <a:ea typeface="+mn-ea"/>
                <a:cs typeface="+mn-cs"/>
              </a:defRPr>
            </a:lvl1pPr>
          </a:lstStyle>
          <a:p>
            <a:fld id="{733122C9-A0B9-462F-8757-0847AD287B63}" type="slidenum">
              <a:rPr lang="fr-FR" smtClean="0"/>
              <a:pPr/>
              <a:t>‹N°›</a:t>
            </a:fld>
            <a:endParaRPr lang="fr-FR" dirty="0"/>
          </a:p>
        </p:txBody>
      </p:sp>
      <p:sp>
        <p:nvSpPr>
          <p:cNvPr id="9" name="Titre 1"/>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dirty="0"/>
              <a:t>Titre</a:t>
            </a:r>
          </a:p>
        </p:txBody>
      </p:sp>
      <p:sp>
        <p:nvSpPr>
          <p:cNvPr id="16"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
        <p:nvSpPr>
          <p:cNvPr id="17" name="Espace réservé du texte 11"/>
          <p:cNvSpPr>
            <a:spLocks noGrp="1"/>
          </p:cNvSpPr>
          <p:nvPr>
            <p:ph type="body" sz="quarter" idx="14" hasCustomPrompt="1"/>
          </p:nvPr>
        </p:nvSpPr>
        <p:spPr bwMode="gray">
          <a:xfrm>
            <a:off x="467543"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8" name="Espace réservé du texte 11"/>
          <p:cNvSpPr>
            <a:spLocks noGrp="1"/>
          </p:cNvSpPr>
          <p:nvPr>
            <p:ph type="body" sz="quarter" idx="15" hasCustomPrompt="1"/>
          </p:nvPr>
        </p:nvSpPr>
        <p:spPr bwMode="gray">
          <a:xfrm>
            <a:off x="3312000"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9" name="Espace réservé du texte 11"/>
          <p:cNvSpPr>
            <a:spLocks noGrp="1"/>
          </p:cNvSpPr>
          <p:nvPr>
            <p:ph type="body" sz="quarter" idx="16" hasCustomPrompt="1"/>
          </p:nvPr>
        </p:nvSpPr>
        <p:spPr bwMode="gray">
          <a:xfrm>
            <a:off x="6156456"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10" name="Espace réservé du numéro de diapositive 7">
            <a:extLst>
              <a:ext uri="{FF2B5EF4-FFF2-40B4-BE49-F238E27FC236}">
                <a16:creationId xmlns:a16="http://schemas.microsoft.com/office/drawing/2014/main" id="{18BB1EA6-B51D-8C43-9842-1E89F403ABFA}"/>
              </a:ext>
            </a:extLst>
          </p:cNvPr>
          <p:cNvSpPr>
            <a:spLocks noGrp="1"/>
          </p:cNvSpPr>
          <p:nvPr>
            <p:ph type="sldNum" sz="quarter" idx="12"/>
          </p:nvPr>
        </p:nvSpPr>
        <p:spPr bwMode="gray">
          <a:xfrm>
            <a:off x="7596336" y="4783500"/>
            <a:ext cx="1170000" cy="360000"/>
          </a:xfrm>
          <a:prstGeom prst="rect">
            <a:avLst/>
          </a:prstGeom>
        </p:spPr>
        <p:txBody>
          <a:bodyPr/>
          <a:lstStyle>
            <a:lvl1pPr algn="r">
              <a:defRPr lang="fr-FR" sz="1400" kern="1200" smtClean="0">
                <a:solidFill>
                  <a:srgbClr val="000091"/>
                </a:solidFill>
                <a:latin typeface="+mn-lt"/>
                <a:ea typeface="+mn-ea"/>
                <a:cs typeface="+mn-cs"/>
              </a:defRPr>
            </a:lvl1pPr>
          </a:lstStyle>
          <a:p>
            <a:fld id="{733122C9-A0B9-462F-8757-0847AD287B63}" type="slidenum">
              <a:rPr lang="fr-FR" smtClean="0"/>
              <a:pPr/>
              <a:t>‹N°›</a:t>
            </a:fld>
            <a:endParaRPr lang="fr-FR" dirty="0"/>
          </a:p>
        </p:txBody>
      </p:sp>
      <p:sp>
        <p:nvSpPr>
          <p:cNvPr id="7" name="Titre 3"/>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noProof="0" dirty="0"/>
              <a:t>Titre</a:t>
            </a:r>
            <a:endParaRPr lang="fr-FR" dirty="0"/>
          </a:p>
        </p:txBody>
      </p:sp>
      <p:sp>
        <p:nvSpPr>
          <p:cNvPr id="11" name="Espace réservé du contenu 8"/>
          <p:cNvSpPr>
            <a:spLocks noGrp="1"/>
          </p:cNvSpPr>
          <p:nvPr>
            <p:ph sz="quarter" idx="14" hasCustomPrompt="1"/>
          </p:nvPr>
        </p:nvSpPr>
        <p:spPr bwMode="gray">
          <a:xfrm>
            <a:off x="467543" y="1836000"/>
            <a:ext cx="8208914"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2"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400">
                <a:solidFill>
                  <a:srgbClr val="000091"/>
                </a:solidFill>
              </a:defRPr>
            </a:lvl1pPr>
          </a:lstStyle>
          <a:p>
            <a:fld id="{733122C9-A0B9-462F-8757-0847AD287B63}" type="slidenum">
              <a:rPr lang="fr-FR" smtClean="0"/>
              <a:pPr/>
              <a:t>‹N°›</a:t>
            </a:fld>
            <a:endParaRPr lang="fr-FR" dirty="0"/>
          </a:p>
        </p:txBody>
      </p:sp>
      <p:sp>
        <p:nvSpPr>
          <p:cNvPr id="10"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1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ftr="0" dt="0"/>
  <p:txStyles>
    <p:title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2"/>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2"/>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2"/>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2"/>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hyperlink" Target="https://www.parcoursup.gouv.fr/sites/default/files/database/documents/2025-05/liste-d-attente-et-internat-714.pdf" TargetMode="External"/><Relationship Id="rId4" Type="http://schemas.openxmlformats.org/officeDocument/2006/relationships/hyperlink" Target="https://www.youtube.com/watch?v=QRidOhHld8E&amp;t=19s"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s://www.parcoursup.gouv.fr/" TargetMode="External"/><Relationship Id="rId2" Type="http://schemas.openxmlformats.org/officeDocument/2006/relationships/hyperlink" Target="https://labonnealternance.pole-emploi.fr/"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parcoursup.gouv.fr/" TargetMode="Externa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22.xml.rels><?xml version="1.0" encoding="UTF-8" standalone="yes"?>
<Relationships xmlns="http://schemas.openxmlformats.org/package/2006/relationships"><Relationship Id="rId3" Type="http://schemas.openxmlformats.org/officeDocument/2006/relationships/hyperlink" Target="https://www.parcoursup.gouv.fr/outils-et-ressources"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8" Type="http://schemas.openxmlformats.org/officeDocument/2006/relationships/hyperlink" Target="https://www.youtube.com/watch?v=G-UOCTp_bVI&amp;t=7s" TargetMode="External"/><Relationship Id="rId3" Type="http://schemas.openxmlformats.org/officeDocument/2006/relationships/hyperlink" Target="https://www.parcoursup.gouv.fr/candidater-sur-parcoursup/nos-conseils-pour-la-phase-d-admission-3450" TargetMode="External"/><Relationship Id="rId7" Type="http://schemas.openxmlformats.org/officeDocument/2006/relationships/hyperlink" Target="https://youtu.be/QzklhIQMBlg?si=AQl8gVuhORLSinia"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hyperlink" Target="https://www.parcoursup.gouv.fr/outils-et-ressources#h2-5" TargetMode="External"/><Relationship Id="rId5" Type="http://schemas.openxmlformats.org/officeDocument/2006/relationships/hyperlink" Target="https://www.parcoursup.gouv.fr/candidater-sur-parcoursup/comment-classer-vos-voeux-en-attente-3474" TargetMode="External"/><Relationship Id="rId10" Type="http://schemas.openxmlformats.org/officeDocument/2006/relationships/hyperlink" Target="https://www.parcoursup.fr/index.php?desc=admission" TargetMode="External"/><Relationship Id="rId4" Type="http://schemas.openxmlformats.org/officeDocument/2006/relationships/hyperlink" Target="https://www.parcoursup.gouv.fr/outils-et-ressources" TargetMode="External"/><Relationship Id="rId9" Type="http://schemas.openxmlformats.org/officeDocument/2006/relationships/hyperlink" Target="https://www.parcoursup.fr/"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6.xml"/><Relationship Id="rId6" Type="http://schemas.openxmlformats.org/officeDocument/2006/relationships/hyperlink" Target="https://www.mesdroitssociaux.gouv.fr/accueil/" TargetMode="External"/><Relationship Id="rId5" Type="http://schemas.openxmlformats.org/officeDocument/2006/relationships/hyperlink" Target="https://www.etudiant.gouv.fr/fr/faq-dossier-social-etudiant-dse-bourse-sur-criteres-sociaux-et-logement-crous-2238" TargetMode="External"/><Relationship Id="rId4" Type="http://schemas.openxmlformats.org/officeDocument/2006/relationships/hyperlink" Target="https://trouverunlogement.lescrous.fr/"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linktr.ee/parcoursup"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2"/>
          <a:stretch>
            <a:fillRect/>
          </a:stretch>
        </p:blipFill>
        <p:spPr>
          <a:xfrm>
            <a:off x="859536" y="891573"/>
            <a:ext cx="7577616" cy="3302408"/>
          </a:xfrm>
          <a:prstGeom prst="rect">
            <a:avLst/>
          </a:prstGeom>
        </p:spPr>
      </p:pic>
      <p:sp>
        <p:nvSpPr>
          <p:cNvPr id="2" name="ZoneTexte 1"/>
          <p:cNvSpPr txBox="1"/>
          <p:nvPr/>
        </p:nvSpPr>
        <p:spPr>
          <a:xfrm>
            <a:off x="667512" y="4193981"/>
            <a:ext cx="8476488" cy="461665"/>
          </a:xfrm>
          <a:prstGeom prst="rect">
            <a:avLst/>
          </a:prstGeom>
          <a:noFill/>
        </p:spPr>
        <p:txBody>
          <a:bodyPr wrap="square" rtlCol="0">
            <a:spAutoFit/>
          </a:bodyPr>
          <a:lstStyle/>
          <a:p>
            <a:r>
              <a:rPr lang="fr-FR" sz="2400" b="1" dirty="0">
                <a:solidFill>
                  <a:srgbClr val="000091"/>
                </a:solidFill>
                <a:latin typeface="Marianne" panose="02000000000000000000" pitchFamily="2" charset="0"/>
              </a:rPr>
              <a:t>Parcoursup</a:t>
            </a:r>
            <a:r>
              <a:rPr lang="fr-FR" sz="2000" b="1" dirty="0">
                <a:solidFill>
                  <a:srgbClr val="000091"/>
                </a:solidFill>
                <a:latin typeface="Marianne" panose="02000000000000000000" pitchFamily="2" charset="0"/>
              </a:rPr>
              <a:t> 2025 : ce qu’il faut savoir sur la phase d’admission </a:t>
            </a:r>
          </a:p>
        </p:txBody>
      </p:sp>
    </p:spTree>
    <p:extLst>
      <p:ext uri="{BB962C8B-B14F-4D97-AF65-F5344CB8AC3E}">
        <p14:creationId xmlns:p14="http://schemas.microsoft.com/office/powerpoint/2010/main" val="27243038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295261" y="872238"/>
            <a:ext cx="8417559" cy="3911262"/>
          </a:xfrm>
        </p:spPr>
        <p:txBody>
          <a:bodyPr/>
          <a:lstStyle/>
          <a:p>
            <a:pPr marL="177800" lvl="0" indent="-177800" defTabSz="457200">
              <a:spcBef>
                <a:spcPct val="20000"/>
              </a:spcBef>
              <a:spcAft>
                <a:spcPts val="0"/>
              </a:spcAft>
              <a:buClr>
                <a:srgbClr val="FF0000"/>
              </a:buClr>
              <a:buSzPct val="100000"/>
              <a:buFont typeface="Lucida Grande"/>
              <a:buChar char="&gt;"/>
            </a:pPr>
            <a:r>
              <a:rPr lang="fr-FR" sz="1400" b="1" dirty="0">
                <a:solidFill>
                  <a:srgbClr val="3D566E"/>
                </a:solidFill>
                <a:latin typeface="Marianne" panose="02000000000000000000" pitchFamily="2" charset="0"/>
              </a:rPr>
              <a:t> </a:t>
            </a:r>
            <a:r>
              <a:rPr lang="fr-FR" sz="1400" b="1" dirty="0">
                <a:solidFill>
                  <a:schemeClr val="bg1"/>
                </a:solidFill>
                <a:highlight>
                  <a:srgbClr val="0000FF"/>
                </a:highlight>
                <a:latin typeface="Marianne" panose="02000000000000000000" pitchFamily="2" charset="0"/>
              </a:rPr>
              <a:t>Le </a:t>
            </a:r>
            <a:r>
              <a:rPr lang="fr-FR" sz="1400" b="1" dirty="0" smtClean="0">
                <a:solidFill>
                  <a:schemeClr val="bg1"/>
                </a:solidFill>
                <a:highlight>
                  <a:srgbClr val="0000FF"/>
                </a:highlight>
                <a:latin typeface="Marianne" panose="02000000000000000000" pitchFamily="2" charset="0"/>
              </a:rPr>
              <a:t>candidat </a:t>
            </a:r>
            <a:r>
              <a:rPr lang="fr-FR" sz="1400" b="1" dirty="0">
                <a:solidFill>
                  <a:schemeClr val="bg1"/>
                </a:solidFill>
                <a:highlight>
                  <a:srgbClr val="0000FF"/>
                </a:highlight>
                <a:latin typeface="Marianne" panose="02000000000000000000" pitchFamily="2" charset="0"/>
              </a:rPr>
              <a:t>reçoit une seule proposition d’admission et il a des vœux en attente :</a:t>
            </a:r>
          </a:p>
          <a:p>
            <a:pPr marL="627063" lvl="1" indent="-169863" algn="just" defTabSz="457200">
              <a:spcBef>
                <a:spcPct val="20000"/>
              </a:spcBef>
              <a:spcAft>
                <a:spcPts val="0"/>
              </a:spcAft>
              <a:buClr>
                <a:srgbClr val="FF0000"/>
              </a:buClr>
            </a:pPr>
            <a:r>
              <a:rPr lang="fr-FR" sz="1300" dirty="0">
                <a:latin typeface="Marianne" panose="02000000000000000000" pitchFamily="2" charset="0"/>
              </a:rPr>
              <a:t>Il</a:t>
            </a:r>
            <a:r>
              <a:rPr lang="fr-FR" sz="1300" dirty="0">
                <a:solidFill>
                  <a:srgbClr val="3D566E"/>
                </a:solidFill>
                <a:latin typeface="Marianne" panose="02000000000000000000" pitchFamily="2" charset="0"/>
              </a:rPr>
              <a:t> </a:t>
            </a:r>
            <a:r>
              <a:rPr lang="fr-FR" sz="1300" dirty="0">
                <a:latin typeface="Marianne" panose="02000000000000000000" pitchFamily="2" charset="0"/>
              </a:rPr>
              <a:t>accepte la proposition </a:t>
            </a:r>
            <a:r>
              <a:rPr lang="fr-FR" sz="1300" dirty="0">
                <a:solidFill>
                  <a:schemeClr val="tx1"/>
                </a:solidFill>
                <a:latin typeface="Marianne" panose="02000000000000000000" pitchFamily="2" charset="0"/>
              </a:rPr>
              <a:t>(ou y renonce). Il doit en même temps indiquer le(s) vœu(x) en attente qu’il souhaite conserver</a:t>
            </a:r>
          </a:p>
          <a:p>
            <a:pPr marL="627063" lvl="1" indent="-169863" algn="just" defTabSz="457200">
              <a:spcBef>
                <a:spcPct val="20000"/>
              </a:spcBef>
              <a:spcAft>
                <a:spcPts val="0"/>
              </a:spcAft>
              <a:buClr>
                <a:srgbClr val="FF0000"/>
              </a:buClr>
            </a:pPr>
            <a:r>
              <a:rPr lang="fr-FR" sz="1300" dirty="0">
                <a:solidFill>
                  <a:schemeClr val="tx1"/>
                </a:solidFill>
                <a:latin typeface="Marianne" panose="02000000000000000000" pitchFamily="2" charset="0"/>
              </a:rPr>
              <a:t>S’il accepte définitivement la proposition, cela signifie qu’il renonce à tous ses autres vœux. Il consulte alors les</a:t>
            </a:r>
            <a:r>
              <a:rPr lang="fr-FR" sz="1300" dirty="0">
                <a:solidFill>
                  <a:srgbClr val="0C5076"/>
                </a:solidFill>
                <a:latin typeface="Marianne" panose="02000000000000000000" pitchFamily="2" charset="0"/>
              </a:rPr>
              <a:t> </a:t>
            </a:r>
            <a:r>
              <a:rPr lang="fr-FR" sz="1300" b="1" dirty="0">
                <a:latin typeface="Marianne" panose="02000000000000000000" pitchFamily="2" charset="0"/>
              </a:rPr>
              <a:t>modalités d’inscription administrative </a:t>
            </a:r>
            <a:r>
              <a:rPr lang="fr-FR" sz="1300" dirty="0">
                <a:solidFill>
                  <a:schemeClr val="tx1"/>
                </a:solidFill>
                <a:latin typeface="Marianne" panose="02000000000000000000" pitchFamily="2" charset="0"/>
              </a:rPr>
              <a:t>de la formation acceptée.</a:t>
            </a:r>
          </a:p>
          <a:p>
            <a:pPr marL="627063" lvl="1" indent="-169863" defTabSz="457200">
              <a:spcBef>
                <a:spcPct val="20000"/>
              </a:spcBef>
              <a:spcAft>
                <a:spcPts val="0"/>
              </a:spcAft>
              <a:buClr>
                <a:srgbClr val="FF0000"/>
              </a:buClr>
              <a:buFont typeface="Arial-ItalicMT" charset="0"/>
              <a:buChar char="&gt;"/>
            </a:pPr>
            <a:endParaRPr lang="fr-FR" sz="1400" dirty="0">
              <a:solidFill>
                <a:srgbClr val="3D566E"/>
              </a:solidFill>
              <a:latin typeface="Marianne" panose="02000000000000000000" pitchFamily="2" charset="0"/>
            </a:endParaRPr>
          </a:p>
          <a:p>
            <a:pPr marL="177800" indent="-177800" defTabSz="457200">
              <a:spcBef>
                <a:spcPct val="20000"/>
              </a:spcBef>
              <a:spcAft>
                <a:spcPts val="0"/>
              </a:spcAft>
              <a:buClr>
                <a:srgbClr val="FF0000"/>
              </a:buClr>
              <a:buSzPct val="100000"/>
              <a:buFont typeface="Lucida Grande"/>
              <a:buChar char="&gt;"/>
            </a:pPr>
            <a:r>
              <a:rPr lang="fr-FR" sz="1400" b="1" dirty="0">
                <a:latin typeface="Marianne" panose="02000000000000000000" pitchFamily="2" charset="0"/>
              </a:rPr>
              <a:t> </a:t>
            </a:r>
            <a:r>
              <a:rPr lang="fr-FR" sz="1400" b="1" dirty="0">
                <a:solidFill>
                  <a:schemeClr val="bg1"/>
                </a:solidFill>
                <a:highlight>
                  <a:srgbClr val="0000FF"/>
                </a:highlight>
                <a:latin typeface="Marianne" panose="02000000000000000000" pitchFamily="2" charset="0"/>
              </a:rPr>
              <a:t>Le candidat reçoit plusieurs propositions d’admission et il a des vœux en attente :</a:t>
            </a:r>
          </a:p>
          <a:p>
            <a:pPr marL="627063" lvl="1" indent="-169863" algn="just" defTabSz="457200">
              <a:spcBef>
                <a:spcPct val="20000"/>
              </a:spcBef>
              <a:spcAft>
                <a:spcPts val="0"/>
              </a:spcAft>
              <a:buClr>
                <a:srgbClr val="FF0000"/>
              </a:buClr>
            </a:pPr>
            <a:r>
              <a:rPr lang="fr-FR" sz="1300" dirty="0">
                <a:latin typeface="Marianne" panose="02000000000000000000" pitchFamily="2" charset="0"/>
              </a:rPr>
              <a:t>Il ne peut accepter </a:t>
            </a:r>
            <a:r>
              <a:rPr lang="fr-FR" sz="1300" b="1" dirty="0">
                <a:latin typeface="Marianne" panose="02000000000000000000" pitchFamily="2" charset="0"/>
              </a:rPr>
              <a:t>qu’une seule proposition à la fois</a:t>
            </a:r>
            <a:r>
              <a:rPr lang="fr-FR" sz="1300" dirty="0">
                <a:solidFill>
                  <a:srgbClr val="3D566E"/>
                </a:solidFill>
                <a:latin typeface="Marianne" panose="02000000000000000000" pitchFamily="2" charset="0"/>
              </a:rPr>
              <a:t>. </a:t>
            </a:r>
          </a:p>
          <a:p>
            <a:pPr marL="1076057" lvl="2" indent="-226478" defTabSz="609585">
              <a:spcBef>
                <a:spcPct val="20000"/>
              </a:spcBef>
              <a:spcAft>
                <a:spcPts val="0"/>
              </a:spcAft>
              <a:buClr>
                <a:srgbClr val="FF0000"/>
              </a:buClr>
            </a:pPr>
            <a:r>
              <a:rPr lang="fr-FR" sz="1200" dirty="0">
                <a:solidFill>
                  <a:schemeClr val="tx1"/>
                </a:solidFill>
                <a:latin typeface="Marianne" panose="02000000000000000000" pitchFamily="2" charset="0"/>
              </a:rPr>
              <a:t>En faisant le choix de la proposition qui a sa préférence, il libère des places pour d’autres candidats en attente.</a:t>
            </a:r>
          </a:p>
          <a:p>
            <a:pPr marL="1076057" lvl="2" indent="-226478" algn="just" defTabSz="609585">
              <a:spcBef>
                <a:spcPct val="20000"/>
              </a:spcBef>
              <a:spcAft>
                <a:spcPts val="0"/>
              </a:spcAft>
              <a:buClr>
                <a:srgbClr val="FF0000"/>
              </a:buClr>
            </a:pPr>
            <a:r>
              <a:rPr lang="fr-FR" sz="1200" dirty="0">
                <a:solidFill>
                  <a:schemeClr val="tx1"/>
                </a:solidFill>
                <a:latin typeface="Marianne" panose="02000000000000000000" pitchFamily="2" charset="0"/>
              </a:rPr>
              <a:t>Lorsque les propositions ont des dates d’échéance différentes, s’il hésite, il peut d’abord accepter la proposition d’admission ayant l’échéance de date la plus proche et pour celles dont les dates limites ne sont pas arrivées à échéance, se donner un délai de réflexion (bouton « réfléchir ») jusqu’à la date limite de réponse indiquée pour chacune de ces autres propositions.</a:t>
            </a:r>
          </a:p>
          <a:p>
            <a:pPr marL="627063" lvl="1" indent="-169863" algn="just" defTabSz="457200">
              <a:spcBef>
                <a:spcPct val="20000"/>
              </a:spcBef>
              <a:spcAft>
                <a:spcPts val="0"/>
              </a:spcAft>
              <a:buClr>
                <a:srgbClr val="FF0000"/>
              </a:buClr>
            </a:pPr>
            <a:r>
              <a:rPr lang="fr-FR" sz="1300" dirty="0">
                <a:solidFill>
                  <a:schemeClr val="tx1"/>
                </a:solidFill>
                <a:latin typeface="Marianne" panose="02000000000000000000" pitchFamily="2" charset="0"/>
              </a:rPr>
              <a:t>Il peut indiquer le(s) vœu(x) en attente qu’il souhaite conserver.</a:t>
            </a:r>
          </a:p>
          <a:p>
            <a:pPr marL="627063" lvl="1" indent="-169863" algn="just" defTabSz="457200">
              <a:spcBef>
                <a:spcPct val="20000"/>
              </a:spcBef>
              <a:spcAft>
                <a:spcPts val="0"/>
              </a:spcAft>
              <a:buClr>
                <a:srgbClr val="FF0000"/>
              </a:buClr>
            </a:pPr>
            <a:r>
              <a:rPr lang="fr-FR" sz="1300" dirty="0">
                <a:solidFill>
                  <a:schemeClr val="tx1"/>
                </a:solidFill>
                <a:latin typeface="Marianne" panose="02000000000000000000" pitchFamily="2" charset="0"/>
              </a:rPr>
              <a:t>S’il accepte définitivement une proposition, cela signifie qu’il renonce aux autres vœux. Il consulte alors les</a:t>
            </a:r>
            <a:r>
              <a:rPr lang="fr-FR" sz="1300" dirty="0">
                <a:solidFill>
                  <a:srgbClr val="0C5076"/>
                </a:solidFill>
                <a:latin typeface="Marianne" panose="02000000000000000000" pitchFamily="2" charset="0"/>
              </a:rPr>
              <a:t> </a:t>
            </a:r>
            <a:r>
              <a:rPr lang="fr-FR" sz="1300" b="1" dirty="0">
                <a:latin typeface="Marianne" panose="02000000000000000000" pitchFamily="2" charset="0"/>
              </a:rPr>
              <a:t>modalités d’inscription administrative </a:t>
            </a:r>
            <a:r>
              <a:rPr lang="fr-FR" sz="1300" dirty="0">
                <a:solidFill>
                  <a:schemeClr val="tx1"/>
                </a:solidFill>
                <a:latin typeface="Marianne" panose="02000000000000000000" pitchFamily="2" charset="0"/>
              </a:rPr>
              <a:t>de la formation acceptée.</a:t>
            </a:r>
          </a:p>
          <a:p>
            <a:pPr marL="177800" lvl="0" indent="-177800" algn="just" defTabSz="457200">
              <a:spcAft>
                <a:spcPts val="0"/>
              </a:spcAft>
              <a:buClr>
                <a:srgbClr val="FF0000"/>
              </a:buClr>
              <a:buSzPct val="100000"/>
              <a:buFont typeface="Lucida Grande"/>
              <a:buChar char="&gt;"/>
            </a:pPr>
            <a:endParaRPr lang="fr-FR" sz="1400" dirty="0">
              <a:solidFill>
                <a:srgbClr val="3D566E"/>
              </a:solidFill>
            </a:endParaRPr>
          </a:p>
        </p:txBody>
      </p:sp>
      <p:sp>
        <p:nvSpPr>
          <p:cNvPr id="6" name="Espace réservé du numéro de diapositive 5"/>
          <p:cNvSpPr>
            <a:spLocks noGrp="1"/>
          </p:cNvSpPr>
          <p:nvPr>
            <p:ph type="sldNum" sz="quarter" idx="12"/>
          </p:nvPr>
        </p:nvSpPr>
        <p:spPr/>
        <p:txBody>
          <a:bodyPr/>
          <a:lstStyle/>
          <a:p>
            <a:endParaRPr lang="fr-FR" dirty="0"/>
          </a:p>
        </p:txBody>
      </p:sp>
      <p:sp>
        <p:nvSpPr>
          <p:cNvPr id="7" name="Rectangle 6"/>
          <p:cNvSpPr/>
          <p:nvPr/>
        </p:nvSpPr>
        <p:spPr>
          <a:xfrm>
            <a:off x="3000409" y="250171"/>
            <a:ext cx="5712411" cy="584775"/>
          </a:xfrm>
          <a:prstGeom prst="rect">
            <a:avLst/>
          </a:prstGeom>
          <a:solidFill>
            <a:srgbClr val="34CB6A"/>
          </a:solidFill>
        </p:spPr>
        <p:txBody>
          <a:bodyPr wrap="square">
            <a:spAutoFit/>
          </a:bodyPr>
          <a:lstStyle/>
          <a:p>
            <a:pPr algn="ctr"/>
            <a:r>
              <a:rPr lang="fr-FR" sz="1600" b="1" u="sng" dirty="0" smtClean="0">
                <a:solidFill>
                  <a:schemeClr val="bg1"/>
                </a:solidFill>
                <a:effectLst>
                  <a:outerShdw blurRad="38100" dist="38100" dir="2700000" algn="tl">
                    <a:srgbClr val="000000">
                      <a:alpha val="43137"/>
                    </a:srgbClr>
                  </a:outerShdw>
                </a:effectLst>
              </a:rPr>
              <a:t>Rappel</a:t>
            </a:r>
            <a:r>
              <a:rPr lang="fr-FR" sz="1600" b="1" dirty="0" smtClean="0">
                <a:solidFill>
                  <a:schemeClr val="bg1"/>
                </a:solidFill>
              </a:rPr>
              <a:t> : Comment </a:t>
            </a:r>
            <a:r>
              <a:rPr lang="fr-FR" sz="1600" b="1" dirty="0">
                <a:solidFill>
                  <a:schemeClr val="bg1"/>
                </a:solidFill>
              </a:rPr>
              <a:t>répondre aux propositions d’admission ? </a:t>
            </a:r>
          </a:p>
        </p:txBody>
      </p:sp>
    </p:spTree>
    <p:extLst>
      <p:ext uri="{BB962C8B-B14F-4D97-AF65-F5344CB8AC3E}">
        <p14:creationId xmlns:p14="http://schemas.microsoft.com/office/powerpoint/2010/main" val="1182527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2457" y="952820"/>
            <a:ext cx="8622152" cy="3742125"/>
          </a:xfrm>
        </p:spPr>
        <p:txBody>
          <a:bodyPr/>
          <a:lstStyle/>
          <a:p>
            <a:pPr marL="177800" lvl="0" indent="-177800" algn="just" defTabSz="457200">
              <a:spcBef>
                <a:spcPct val="20000"/>
              </a:spcBef>
              <a:spcAft>
                <a:spcPts val="0"/>
              </a:spcAft>
              <a:buClr>
                <a:srgbClr val="FF0000"/>
              </a:buClr>
              <a:buSzPct val="100000"/>
              <a:buFont typeface="Lucida Grande"/>
              <a:buChar char="&gt;"/>
            </a:pPr>
            <a:r>
              <a:rPr lang="fr-FR" sz="1800" b="1" dirty="0">
                <a:solidFill>
                  <a:schemeClr val="bg1"/>
                </a:solidFill>
                <a:highlight>
                  <a:srgbClr val="0000FF"/>
                </a:highlight>
                <a:latin typeface="Marianne" panose="02000000000000000000" pitchFamily="2" charset="0"/>
              </a:rPr>
              <a:t>Le </a:t>
            </a:r>
            <a:r>
              <a:rPr lang="fr-FR" sz="1800" b="1" dirty="0" smtClean="0">
                <a:solidFill>
                  <a:schemeClr val="bg1"/>
                </a:solidFill>
                <a:highlight>
                  <a:srgbClr val="0000FF"/>
                </a:highlight>
                <a:latin typeface="Marianne" panose="02000000000000000000" pitchFamily="2" charset="0"/>
              </a:rPr>
              <a:t>candidat </a:t>
            </a:r>
            <a:r>
              <a:rPr lang="fr-FR" sz="1800" b="1" dirty="0">
                <a:solidFill>
                  <a:schemeClr val="bg1"/>
                </a:solidFill>
                <a:highlight>
                  <a:srgbClr val="0000FF"/>
                </a:highlight>
                <a:latin typeface="Marianne" panose="02000000000000000000" pitchFamily="2" charset="0"/>
              </a:rPr>
              <a:t>peut recevoir des réponses « en attente »</a:t>
            </a:r>
          </a:p>
          <a:p>
            <a:pPr marL="177800" lvl="0" indent="-177800" defTabSz="457200">
              <a:spcAft>
                <a:spcPts val="0"/>
              </a:spcAft>
              <a:buClr>
                <a:srgbClr val="FF0000"/>
              </a:buClr>
              <a:buSzPct val="100000"/>
              <a:buFont typeface="Lucida Grande"/>
              <a:buChar char="&gt;"/>
            </a:pPr>
            <a:endParaRPr lang="fr-FR" sz="1100" dirty="0">
              <a:solidFill>
                <a:srgbClr val="3D566E"/>
              </a:solidFill>
              <a:latin typeface="Marianne" panose="02000000000000000000" pitchFamily="2" charset="0"/>
            </a:endParaRPr>
          </a:p>
        </p:txBody>
      </p:sp>
      <p:sp>
        <p:nvSpPr>
          <p:cNvPr id="6" name="Espace réservé du numéro de diapositive 5"/>
          <p:cNvSpPr>
            <a:spLocks noGrp="1"/>
          </p:cNvSpPr>
          <p:nvPr>
            <p:ph type="sldNum" sz="quarter" idx="12"/>
          </p:nvPr>
        </p:nvSpPr>
        <p:spPr/>
        <p:txBody>
          <a:bodyPr/>
          <a:lstStyle/>
          <a:p>
            <a:endParaRPr lang="fr-FR" dirty="0"/>
          </a:p>
        </p:txBody>
      </p:sp>
      <p:sp>
        <p:nvSpPr>
          <p:cNvPr id="8" name="Rectangle 7"/>
          <p:cNvSpPr/>
          <p:nvPr/>
        </p:nvSpPr>
        <p:spPr>
          <a:xfrm>
            <a:off x="5091233" y="209435"/>
            <a:ext cx="3308919" cy="369332"/>
          </a:xfrm>
          <a:prstGeom prst="rect">
            <a:avLst/>
          </a:prstGeom>
          <a:solidFill>
            <a:srgbClr val="34CB6A"/>
          </a:solidFill>
        </p:spPr>
        <p:txBody>
          <a:bodyPr wrap="none">
            <a:spAutoFit/>
          </a:bodyPr>
          <a:lstStyle/>
          <a:p>
            <a:pPr algn="ctr"/>
            <a:r>
              <a:rPr lang="fr-FR" b="1" dirty="0">
                <a:solidFill>
                  <a:schemeClr val="bg1"/>
                </a:solidFill>
                <a:latin typeface="Marianne" panose="02000000000000000000" pitchFamily="2" charset="0"/>
              </a:rPr>
              <a:t>Candidats en liste d’attente</a:t>
            </a:r>
          </a:p>
        </p:txBody>
      </p:sp>
      <p:sp>
        <p:nvSpPr>
          <p:cNvPr id="9" name="Espace réservé du contenu 4">
            <a:extLst>
              <a:ext uri="{FF2B5EF4-FFF2-40B4-BE49-F238E27FC236}">
                <a16:creationId xmlns:a16="http://schemas.microsoft.com/office/drawing/2014/main" id="{8A831A44-CDC8-4D60-AD01-BA211AF1C753}"/>
              </a:ext>
            </a:extLst>
          </p:cNvPr>
          <p:cNvSpPr>
            <a:spLocks noGrp="1"/>
          </p:cNvSpPr>
          <p:nvPr>
            <p:ph sz="quarter" idx="14"/>
          </p:nvPr>
        </p:nvSpPr>
        <p:spPr>
          <a:xfrm>
            <a:off x="377664" y="1331595"/>
            <a:ext cx="8146878" cy="3811905"/>
          </a:xfrm>
        </p:spPr>
        <p:txBody>
          <a:bodyPr/>
          <a:lstStyle/>
          <a:p>
            <a:pPr algn="just">
              <a:spcAft>
                <a:spcPts val="1200"/>
              </a:spcAft>
            </a:pPr>
            <a:r>
              <a:rPr lang="fr-FR" sz="1400" b="1" dirty="0">
                <a:solidFill>
                  <a:srgbClr val="000091"/>
                </a:solidFill>
                <a:latin typeface="Marianne" panose="02000000000000000000" pitchFamily="2" charset="0"/>
              </a:rPr>
              <a:t>Pour chaque vœu, il peut consulter des informations sur la liste d’attente : </a:t>
            </a:r>
            <a:r>
              <a:rPr lang="fr-FR" sz="1400" dirty="0">
                <a:solidFill>
                  <a:srgbClr val="000091"/>
                </a:solidFill>
                <a:latin typeface="Marianne" panose="02000000000000000000" pitchFamily="2" charset="0"/>
              </a:rPr>
              <a:t>sa </a:t>
            </a:r>
            <a:r>
              <a:rPr lang="fr-FR" sz="1400" b="1" dirty="0">
                <a:solidFill>
                  <a:srgbClr val="FF9575"/>
                </a:solidFill>
                <a:latin typeface="Marianne" panose="02000000000000000000" pitchFamily="2" charset="0"/>
              </a:rPr>
              <a:t>position dans la liste d’attente </a:t>
            </a:r>
            <a:r>
              <a:rPr lang="fr-FR" sz="1400" dirty="0">
                <a:solidFill>
                  <a:srgbClr val="000091"/>
                </a:solidFill>
                <a:latin typeface="Marianne" panose="02000000000000000000" pitchFamily="2" charset="0"/>
              </a:rPr>
              <a:t>évolue en fonction des désistements  des autres candidats.</a:t>
            </a:r>
          </a:p>
          <a:p>
            <a:pPr algn="just">
              <a:spcAft>
                <a:spcPts val="1200"/>
              </a:spcAft>
            </a:pPr>
            <a:r>
              <a:rPr lang="fr-FR" sz="1400" dirty="0">
                <a:solidFill>
                  <a:srgbClr val="000091"/>
                </a:solidFill>
                <a:latin typeface="Marianne" panose="02000000000000000000" pitchFamily="2" charset="0"/>
              </a:rPr>
              <a:t>Un lycéen en attente sur tous ses vœux le 2 juin n’a rien à faire, ils sont automatiquement conservés. Le candidat aura à se prononcer lors de l’arrivée d’une proposition d’admission.</a:t>
            </a:r>
          </a:p>
          <a:p>
            <a:pPr algn="just">
              <a:spcBef>
                <a:spcPts val="600"/>
              </a:spcBef>
              <a:spcAft>
                <a:spcPts val="600"/>
              </a:spcAft>
            </a:pPr>
            <a:endParaRPr lang="fr-FR" sz="1400" dirty="0">
              <a:solidFill>
                <a:srgbClr val="0C5076"/>
              </a:solidFill>
              <a:latin typeface="Marianne" panose="02000000000000000000" pitchFamily="2" charset="0"/>
            </a:endParaRPr>
          </a:p>
          <a:p>
            <a:pPr algn="just">
              <a:spcBef>
                <a:spcPts val="600"/>
              </a:spcBef>
              <a:spcAft>
                <a:spcPts val="600"/>
              </a:spcAft>
            </a:pPr>
            <a:endParaRPr lang="fr-FR" sz="1400" b="1" dirty="0">
              <a:solidFill>
                <a:srgbClr val="000091"/>
              </a:solidFill>
              <a:latin typeface="Marianne" panose="02000000000000000000" pitchFamily="2" charset="0"/>
            </a:endParaRPr>
          </a:p>
          <a:p>
            <a:pPr algn="just">
              <a:spcBef>
                <a:spcPts val="600"/>
              </a:spcBef>
              <a:spcAft>
                <a:spcPts val="600"/>
              </a:spcAft>
            </a:pPr>
            <a:endParaRPr lang="fr-FR" sz="1400" b="1" dirty="0">
              <a:solidFill>
                <a:srgbClr val="000091"/>
              </a:solidFill>
              <a:latin typeface="Marianne" panose="02000000000000000000" pitchFamily="2" charset="0"/>
            </a:endParaRPr>
          </a:p>
          <a:p>
            <a:endParaRPr lang="fr-FR" dirty="0"/>
          </a:p>
        </p:txBody>
      </p:sp>
      <p:pic>
        <p:nvPicPr>
          <p:cNvPr id="10" name="Image 9">
            <a:extLst>
              <a:ext uri="{FF2B5EF4-FFF2-40B4-BE49-F238E27FC236}">
                <a16:creationId xmlns:a16="http://schemas.microsoft.com/office/drawing/2014/main" id="{27FC93B4-EE93-4BDE-95DE-6FEA82342A92}"/>
              </a:ext>
            </a:extLst>
          </p:cNvPr>
          <p:cNvPicPr>
            <a:picLocks noChangeAspect="1"/>
          </p:cNvPicPr>
          <p:nvPr/>
        </p:nvPicPr>
        <p:blipFill>
          <a:blip r:embed="rId3"/>
          <a:stretch>
            <a:fillRect/>
          </a:stretch>
        </p:blipFill>
        <p:spPr>
          <a:xfrm>
            <a:off x="673999" y="2456497"/>
            <a:ext cx="7905750" cy="781050"/>
          </a:xfrm>
          <a:prstGeom prst="rect">
            <a:avLst/>
          </a:prstGeom>
        </p:spPr>
      </p:pic>
      <p:sp>
        <p:nvSpPr>
          <p:cNvPr id="11" name="ZoneTexte 10">
            <a:extLst>
              <a:ext uri="{FF2B5EF4-FFF2-40B4-BE49-F238E27FC236}">
                <a16:creationId xmlns:a16="http://schemas.microsoft.com/office/drawing/2014/main" id="{24C1C1D9-194B-4D61-B3BB-FE3B214993CE}"/>
              </a:ext>
            </a:extLst>
          </p:cNvPr>
          <p:cNvSpPr txBox="1"/>
          <p:nvPr/>
        </p:nvSpPr>
        <p:spPr>
          <a:xfrm>
            <a:off x="432872" y="3424561"/>
            <a:ext cx="8146877" cy="1169551"/>
          </a:xfrm>
          <a:prstGeom prst="rect">
            <a:avLst/>
          </a:prstGeom>
          <a:solidFill>
            <a:srgbClr val="0000FF"/>
          </a:solidFill>
        </p:spPr>
        <p:txBody>
          <a:bodyPr wrap="square">
            <a:spAutoFit/>
          </a:bodyPr>
          <a:lstStyle>
            <a:defPPr>
              <a:defRPr lang="fr-FR"/>
            </a:defPPr>
            <a:lvl1pPr algn="ctr">
              <a:defRPr b="1">
                <a:solidFill>
                  <a:schemeClr val="bg1"/>
                </a:solidFill>
              </a:defRPr>
            </a:lvl1pPr>
          </a:lstStyle>
          <a:p>
            <a:r>
              <a:rPr lang="fr-FR" sz="1400" dirty="0">
                <a:latin typeface="Marianne" panose="02000000000000000000" pitchFamily="2" charset="0"/>
              </a:rPr>
              <a:t>À consulter sur votre dossier : </a:t>
            </a:r>
          </a:p>
          <a:p>
            <a:endParaRPr lang="fr-FR" sz="1400" dirty="0">
              <a:latin typeface="Marianne" panose="02000000000000000000" pitchFamily="2" charset="0"/>
            </a:endParaRPr>
          </a:p>
          <a:p>
            <a:r>
              <a:rPr lang="fr-FR" sz="1400" dirty="0">
                <a:latin typeface="Marianne" panose="02000000000000000000" pitchFamily="2" charset="0"/>
              </a:rPr>
              <a:t>La vidéo « </a:t>
            </a:r>
            <a:r>
              <a:rPr lang="fr-FR" sz="1400" dirty="0">
                <a:solidFill>
                  <a:srgbClr val="FFFFFF"/>
                </a:solidFill>
                <a:latin typeface="Marianne" panose="02000000000000000000" pitchFamily="2" charset="0"/>
                <a:hlinkClick r:id="rId4"/>
              </a:rPr>
              <a:t>Liste d’attente comment ça marche ?</a:t>
            </a:r>
            <a:r>
              <a:rPr lang="fr-FR" sz="1400" dirty="0">
                <a:latin typeface="Marianne" panose="02000000000000000000" pitchFamily="2" charset="0"/>
              </a:rPr>
              <a:t> »</a:t>
            </a:r>
          </a:p>
          <a:p>
            <a:endParaRPr lang="fr-FR" sz="1400" dirty="0">
              <a:latin typeface="Marianne" panose="02000000000000000000" pitchFamily="2" charset="0"/>
            </a:endParaRPr>
          </a:p>
          <a:p>
            <a:r>
              <a:rPr lang="fr-FR" sz="1400" dirty="0">
                <a:latin typeface="Marianne" panose="02000000000000000000" pitchFamily="2" charset="0"/>
                <a:hlinkClick r:id="rId5"/>
              </a:rPr>
              <a:t>L’infographie sur les listes d’attente en internat </a:t>
            </a:r>
            <a:endParaRPr lang="fr-FR" sz="1400" dirty="0">
              <a:latin typeface="Marianne" panose="02000000000000000000" pitchFamily="2" charset="0"/>
            </a:endParaRPr>
          </a:p>
        </p:txBody>
      </p:sp>
    </p:spTree>
    <p:extLst>
      <p:ext uri="{BB962C8B-B14F-4D97-AF65-F5344CB8AC3E}">
        <p14:creationId xmlns:p14="http://schemas.microsoft.com/office/powerpoint/2010/main" val="21502846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endParaRPr lang="fr-FR" dirty="0"/>
          </a:p>
        </p:txBody>
      </p:sp>
      <p:sp>
        <p:nvSpPr>
          <p:cNvPr id="3" name="Titre 2"/>
          <p:cNvSpPr>
            <a:spLocks noGrp="1"/>
          </p:cNvSpPr>
          <p:nvPr>
            <p:ph type="title"/>
          </p:nvPr>
        </p:nvSpPr>
        <p:spPr/>
        <p:txBody>
          <a:bodyPr/>
          <a:lstStyle/>
          <a:p>
            <a:r>
              <a:rPr lang="fr-FR" sz="2400" dirty="0"/>
              <a:t>Une visualisation des indicateurs du classement   </a:t>
            </a:r>
          </a:p>
        </p:txBody>
      </p:sp>
      <p:sp>
        <p:nvSpPr>
          <p:cNvPr id="6" name="Rectangle 5"/>
          <p:cNvSpPr/>
          <p:nvPr/>
        </p:nvSpPr>
        <p:spPr>
          <a:xfrm>
            <a:off x="5156812" y="258916"/>
            <a:ext cx="3722494" cy="369332"/>
          </a:xfrm>
          <a:prstGeom prst="rect">
            <a:avLst/>
          </a:prstGeom>
          <a:solidFill>
            <a:srgbClr val="34CB6A"/>
          </a:solidFill>
        </p:spPr>
        <p:txBody>
          <a:bodyPr wrap="none">
            <a:spAutoFit/>
          </a:bodyPr>
          <a:lstStyle/>
          <a:p>
            <a:pPr algn="ctr"/>
            <a:r>
              <a:rPr lang="fr-FR" b="1" dirty="0">
                <a:solidFill>
                  <a:schemeClr val="bg1"/>
                </a:solidFill>
                <a:latin typeface="Marianne" panose="02000000000000000000" pitchFamily="2" charset="0"/>
              </a:rPr>
              <a:t>Comprendre les listes d’attente</a:t>
            </a:r>
          </a:p>
        </p:txBody>
      </p:sp>
      <p:sp>
        <p:nvSpPr>
          <p:cNvPr id="4" name="Rectangle 3"/>
          <p:cNvSpPr/>
          <p:nvPr/>
        </p:nvSpPr>
        <p:spPr>
          <a:xfrm>
            <a:off x="6071861" y="1720989"/>
            <a:ext cx="2559991" cy="1754326"/>
          </a:xfrm>
          <a:prstGeom prst="rect">
            <a:avLst/>
          </a:prstGeom>
        </p:spPr>
        <p:txBody>
          <a:bodyPr wrap="square">
            <a:spAutoFit/>
          </a:bodyPr>
          <a:lstStyle/>
          <a:p>
            <a:pPr>
              <a:spcBef>
                <a:spcPts val="600"/>
              </a:spcBef>
              <a:spcAft>
                <a:spcPts val="600"/>
              </a:spcAft>
            </a:pPr>
            <a:r>
              <a:rPr lang="fr-FR" sz="1400" b="1" dirty="0">
                <a:solidFill>
                  <a:srgbClr val="000091"/>
                </a:solidFill>
                <a:latin typeface="Marianne" panose="02000000000000000000" pitchFamily="2" charset="0"/>
              </a:rPr>
              <a:t>Conseil</a:t>
            </a:r>
            <a:r>
              <a:rPr lang="fr-FR" sz="1400" dirty="0">
                <a:solidFill>
                  <a:srgbClr val="000091"/>
                </a:solidFill>
                <a:latin typeface="Marianne" panose="02000000000000000000" pitchFamily="2" charset="0"/>
              </a:rPr>
              <a:t> : </a:t>
            </a:r>
            <a:br>
              <a:rPr lang="fr-FR" sz="1400" dirty="0">
                <a:solidFill>
                  <a:srgbClr val="000091"/>
                </a:solidFill>
                <a:latin typeface="Marianne" panose="02000000000000000000" pitchFamily="2" charset="0"/>
              </a:rPr>
            </a:br>
            <a:r>
              <a:rPr lang="fr-FR" sz="1400" dirty="0">
                <a:solidFill>
                  <a:srgbClr val="000091"/>
                </a:solidFill>
                <a:latin typeface="Marianne" panose="02000000000000000000" pitchFamily="2" charset="0"/>
              </a:rPr>
              <a:t>comparer sa position dans le classement et celle du dernier candidat admis en 2024 </a:t>
            </a:r>
          </a:p>
          <a:p>
            <a:pPr algn="just">
              <a:spcBef>
                <a:spcPts val="600"/>
              </a:spcBef>
              <a:spcAft>
                <a:spcPts val="600"/>
              </a:spcAft>
            </a:pPr>
            <a:r>
              <a:rPr lang="fr-FR" sz="1400" dirty="0">
                <a:solidFill>
                  <a:srgbClr val="000091"/>
                </a:solidFill>
                <a:latin typeface="Marianne" panose="02000000000000000000" pitchFamily="2" charset="0"/>
              </a:rPr>
              <a:t>&gt;&gt; une manière d’estimer les possibilités d’être admis</a:t>
            </a:r>
          </a:p>
        </p:txBody>
      </p:sp>
      <p:pic>
        <p:nvPicPr>
          <p:cNvPr id="10" name="Image 9">
            <a:extLst>
              <a:ext uri="{FF2B5EF4-FFF2-40B4-BE49-F238E27FC236}">
                <a16:creationId xmlns:a16="http://schemas.microsoft.com/office/drawing/2014/main" id="{CA4084ED-F59E-4DFA-9897-31ABFF53C1F0}"/>
              </a:ext>
            </a:extLst>
          </p:cNvPr>
          <p:cNvPicPr>
            <a:picLocks noChangeAspect="1"/>
          </p:cNvPicPr>
          <p:nvPr/>
        </p:nvPicPr>
        <p:blipFill>
          <a:blip r:embed="rId2"/>
          <a:stretch>
            <a:fillRect/>
          </a:stretch>
        </p:blipFill>
        <p:spPr>
          <a:xfrm>
            <a:off x="265855" y="1350457"/>
            <a:ext cx="5584755" cy="3463845"/>
          </a:xfrm>
          <a:prstGeom prst="rect">
            <a:avLst/>
          </a:prstGeom>
        </p:spPr>
      </p:pic>
    </p:spTree>
    <p:extLst>
      <p:ext uri="{BB962C8B-B14F-4D97-AF65-F5344CB8AC3E}">
        <p14:creationId xmlns:p14="http://schemas.microsoft.com/office/powerpoint/2010/main" val="2298644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2457" y="952820"/>
            <a:ext cx="8204509" cy="3742125"/>
          </a:xfrm>
        </p:spPr>
        <p:txBody>
          <a:bodyPr/>
          <a:lstStyle/>
          <a:p>
            <a:pPr marL="285750" indent="-285750" defTabSz="457200">
              <a:spcBef>
                <a:spcPts val="1200"/>
              </a:spcBef>
              <a:spcAft>
                <a:spcPts val="600"/>
              </a:spcAft>
              <a:buClr>
                <a:srgbClr val="0000FF"/>
              </a:buClr>
              <a:buSzPct val="100000"/>
              <a:buFont typeface="Wingdings" panose="05000000000000000000" pitchFamily="2" charset="2"/>
              <a:buChar char="Ø"/>
            </a:pPr>
            <a:r>
              <a:rPr lang="fr-FR" sz="1600" b="1" dirty="0">
                <a:solidFill>
                  <a:schemeClr val="bg1"/>
                </a:solidFill>
                <a:highlight>
                  <a:srgbClr val="0000FF"/>
                </a:highlight>
                <a:latin typeface="Marianne" panose="02000000000000000000" pitchFamily="2" charset="0"/>
              </a:rPr>
              <a:t>Le candidat est informé du refus (dans les formations sélectives uniquement)</a:t>
            </a:r>
          </a:p>
          <a:p>
            <a:pPr marL="742950" lvl="1" indent="-285750" algn="just" defTabSz="457200">
              <a:spcBef>
                <a:spcPct val="20000"/>
              </a:spcBef>
              <a:spcAft>
                <a:spcPts val="0"/>
              </a:spcAft>
              <a:buClr>
                <a:srgbClr val="FF0000"/>
              </a:buClr>
            </a:pPr>
            <a:endParaRPr lang="fr-FR" sz="1600" dirty="0">
              <a:solidFill>
                <a:schemeClr val="tx1"/>
              </a:solidFill>
              <a:latin typeface="Marianne" panose="02000000000000000000" pitchFamily="2" charset="0"/>
            </a:endParaRPr>
          </a:p>
          <a:p>
            <a:pPr marL="742950" lvl="1" indent="-285750" algn="just" defTabSz="457200">
              <a:spcBef>
                <a:spcPct val="20000"/>
              </a:spcBef>
              <a:spcAft>
                <a:spcPts val="0"/>
              </a:spcAft>
              <a:buClr>
                <a:srgbClr val="FF0000"/>
              </a:buClr>
            </a:pPr>
            <a:endParaRPr lang="fr-FR" sz="1600" dirty="0">
              <a:solidFill>
                <a:schemeClr val="tx1"/>
              </a:solidFill>
              <a:latin typeface="Marianne" panose="02000000000000000000" pitchFamily="2" charset="0"/>
            </a:endParaRPr>
          </a:p>
          <a:p>
            <a:pPr marL="742950" lvl="1" indent="-285750" algn="just" defTabSz="457200">
              <a:spcBef>
                <a:spcPct val="20000"/>
              </a:spcBef>
              <a:spcAft>
                <a:spcPts val="0"/>
              </a:spcAft>
              <a:buClr>
                <a:srgbClr val="FF0000"/>
              </a:buClr>
            </a:pPr>
            <a:endParaRPr lang="fr-FR" sz="1600" dirty="0">
              <a:solidFill>
                <a:schemeClr val="tx1"/>
              </a:solidFill>
              <a:latin typeface="Marianne" panose="02000000000000000000" pitchFamily="2" charset="0"/>
            </a:endParaRPr>
          </a:p>
          <a:p>
            <a:pPr marL="742950" lvl="1" indent="-285750" algn="just" defTabSz="457200">
              <a:spcBef>
                <a:spcPct val="20000"/>
              </a:spcBef>
              <a:spcAft>
                <a:spcPts val="0"/>
              </a:spcAft>
              <a:buClr>
                <a:srgbClr val="FF0000"/>
              </a:buClr>
            </a:pPr>
            <a:endParaRPr lang="fr-FR" sz="1600" dirty="0">
              <a:solidFill>
                <a:schemeClr val="tx1"/>
              </a:solidFill>
              <a:latin typeface="Marianne" panose="02000000000000000000" pitchFamily="2" charset="0"/>
            </a:endParaRPr>
          </a:p>
          <a:p>
            <a:pPr marL="742950" lvl="1" indent="-285750" algn="just" defTabSz="457200">
              <a:spcBef>
                <a:spcPct val="20000"/>
              </a:spcBef>
              <a:spcAft>
                <a:spcPts val="0"/>
              </a:spcAft>
              <a:buClr>
                <a:srgbClr val="FF0000"/>
              </a:buClr>
            </a:pPr>
            <a:endParaRPr lang="fr-FR" sz="1600" dirty="0">
              <a:solidFill>
                <a:schemeClr val="tx1"/>
              </a:solidFill>
              <a:latin typeface="Marianne" panose="02000000000000000000" pitchFamily="2" charset="0"/>
            </a:endParaRPr>
          </a:p>
          <a:p>
            <a:pPr marL="742950" lvl="1" indent="-285750" algn="just" defTabSz="457200">
              <a:spcBef>
                <a:spcPct val="20000"/>
              </a:spcBef>
              <a:spcAft>
                <a:spcPts val="0"/>
              </a:spcAft>
              <a:buClr>
                <a:srgbClr val="FF0000"/>
              </a:buClr>
            </a:pPr>
            <a:endParaRPr lang="fr-FR" sz="800" dirty="0">
              <a:solidFill>
                <a:schemeClr val="tx1"/>
              </a:solidFill>
              <a:latin typeface="Marianne" panose="02000000000000000000" pitchFamily="2" charset="0"/>
            </a:endParaRPr>
          </a:p>
          <a:p>
            <a:pPr marL="177800" lvl="0" indent="-177800" defTabSz="457200">
              <a:spcAft>
                <a:spcPts val="0"/>
              </a:spcAft>
              <a:buClr>
                <a:srgbClr val="FF0000"/>
              </a:buClr>
              <a:buSzPct val="100000"/>
              <a:buFont typeface="Lucida Grande"/>
              <a:buChar char="&gt;"/>
            </a:pPr>
            <a:endParaRPr lang="fr-FR" sz="1100" dirty="0">
              <a:solidFill>
                <a:srgbClr val="3D566E"/>
              </a:solidFill>
              <a:latin typeface="Marianne" panose="02000000000000000000" pitchFamily="2" charset="0"/>
            </a:endParaRPr>
          </a:p>
        </p:txBody>
      </p:sp>
      <p:sp>
        <p:nvSpPr>
          <p:cNvPr id="6" name="Espace réservé du numéro de diapositive 5"/>
          <p:cNvSpPr>
            <a:spLocks noGrp="1"/>
          </p:cNvSpPr>
          <p:nvPr>
            <p:ph type="sldNum" sz="quarter" idx="12"/>
          </p:nvPr>
        </p:nvSpPr>
        <p:spPr/>
        <p:txBody>
          <a:bodyPr/>
          <a:lstStyle/>
          <a:p>
            <a:endParaRPr lang="fr-FR" dirty="0"/>
          </a:p>
        </p:txBody>
      </p:sp>
      <p:sp>
        <p:nvSpPr>
          <p:cNvPr id="8" name="Rectangle 7"/>
          <p:cNvSpPr/>
          <p:nvPr/>
        </p:nvSpPr>
        <p:spPr>
          <a:xfrm>
            <a:off x="3969830" y="217828"/>
            <a:ext cx="4796506" cy="369332"/>
          </a:xfrm>
          <a:prstGeom prst="rect">
            <a:avLst/>
          </a:prstGeom>
          <a:solidFill>
            <a:srgbClr val="34CB6A"/>
          </a:solidFill>
        </p:spPr>
        <p:txBody>
          <a:bodyPr wrap="none">
            <a:spAutoFit/>
          </a:bodyPr>
          <a:lstStyle/>
          <a:p>
            <a:pPr algn="ctr"/>
            <a:r>
              <a:rPr lang="fr-FR" b="1" dirty="0">
                <a:solidFill>
                  <a:schemeClr val="bg1"/>
                </a:solidFill>
                <a:latin typeface="Marianne" panose="02000000000000000000" pitchFamily="2" charset="0"/>
              </a:rPr>
              <a:t>Comprendre la situation d’un vœu refusé</a:t>
            </a:r>
          </a:p>
        </p:txBody>
      </p:sp>
      <p:pic>
        <p:nvPicPr>
          <p:cNvPr id="4" name="Image 3">
            <a:extLst>
              <a:ext uri="{FF2B5EF4-FFF2-40B4-BE49-F238E27FC236}">
                <a16:creationId xmlns:a16="http://schemas.microsoft.com/office/drawing/2014/main" id="{2B7BA95F-E608-4B87-9EC6-723A16569F71}"/>
              </a:ext>
            </a:extLst>
          </p:cNvPr>
          <p:cNvPicPr>
            <a:picLocks noChangeAspect="1"/>
          </p:cNvPicPr>
          <p:nvPr/>
        </p:nvPicPr>
        <p:blipFill>
          <a:blip r:embed="rId2"/>
          <a:stretch>
            <a:fillRect/>
          </a:stretch>
        </p:blipFill>
        <p:spPr>
          <a:xfrm>
            <a:off x="1635512" y="1383186"/>
            <a:ext cx="5397166" cy="1440695"/>
          </a:xfrm>
          <a:prstGeom prst="rect">
            <a:avLst/>
          </a:prstGeom>
        </p:spPr>
      </p:pic>
      <p:sp>
        <p:nvSpPr>
          <p:cNvPr id="9" name="ZoneTexte 8">
            <a:extLst>
              <a:ext uri="{FF2B5EF4-FFF2-40B4-BE49-F238E27FC236}">
                <a16:creationId xmlns:a16="http://schemas.microsoft.com/office/drawing/2014/main" id="{E853B32B-B8BD-49DF-93E8-1366CE4A3D55}"/>
              </a:ext>
            </a:extLst>
          </p:cNvPr>
          <p:cNvSpPr txBox="1"/>
          <p:nvPr/>
        </p:nvSpPr>
        <p:spPr>
          <a:xfrm>
            <a:off x="362706" y="2786730"/>
            <a:ext cx="8541653" cy="1908215"/>
          </a:xfrm>
          <a:prstGeom prst="rect">
            <a:avLst/>
          </a:prstGeom>
          <a:noFill/>
        </p:spPr>
        <p:txBody>
          <a:bodyPr wrap="square">
            <a:spAutoFit/>
          </a:bodyPr>
          <a:lstStyle/>
          <a:p>
            <a:pPr algn="just"/>
            <a:r>
              <a:rPr lang="fr-FR" sz="1200" dirty="0">
                <a:solidFill>
                  <a:srgbClr val="000091"/>
                </a:solidFill>
                <a:latin typeface="Marianne" panose="02000000000000000000" pitchFamily="2" charset="0"/>
              </a:rPr>
              <a:t>Si le candidat n’est pas retenu dans une formation sélective, Parcoursup lui indique dans son dossier comment solliciter le responsable de la formation pour demander les raisons de cette décision. </a:t>
            </a:r>
          </a:p>
          <a:p>
            <a:pPr algn="ctr">
              <a:spcBef>
                <a:spcPts val="1200"/>
              </a:spcBef>
            </a:pPr>
            <a:r>
              <a:rPr lang="fr-FR" sz="1200" b="1" dirty="0">
                <a:solidFill>
                  <a:srgbClr val="000091"/>
                </a:solidFill>
                <a:latin typeface="Marianne" panose="02000000000000000000" pitchFamily="2" charset="0"/>
              </a:rPr>
              <a:t>Il a un mois à compter de la publication des réponses pour faire sa demande.</a:t>
            </a:r>
          </a:p>
          <a:p>
            <a:pPr algn="just"/>
            <a:r>
              <a:rPr lang="fr-FR" sz="1200" dirty="0">
                <a:solidFill>
                  <a:srgbClr val="000091"/>
                </a:solidFill>
                <a:latin typeface="Marianne" panose="02000000000000000000" pitchFamily="2" charset="0"/>
              </a:rPr>
              <a:t> </a:t>
            </a:r>
          </a:p>
          <a:p>
            <a:pPr algn="just"/>
            <a:r>
              <a:rPr lang="fr-FR" sz="1200" dirty="0">
                <a:solidFill>
                  <a:srgbClr val="000091"/>
                </a:solidFill>
                <a:latin typeface="Marianne" panose="02000000000000000000" pitchFamily="2" charset="0"/>
              </a:rPr>
              <a:t>En face du vœu concerné, il peut consulter la </a:t>
            </a:r>
            <a:r>
              <a:rPr lang="fr-FR" sz="1200" b="1" dirty="0">
                <a:solidFill>
                  <a:srgbClr val="000091"/>
                </a:solidFill>
                <a:latin typeface="Marianne" panose="02000000000000000000" pitchFamily="2" charset="0"/>
              </a:rPr>
              <a:t>notification de la formation </a:t>
            </a:r>
            <a:r>
              <a:rPr lang="fr-FR" sz="1200" dirty="0">
                <a:solidFill>
                  <a:srgbClr val="000091"/>
                </a:solidFill>
                <a:latin typeface="Marianne" panose="02000000000000000000" pitchFamily="2" charset="0"/>
              </a:rPr>
              <a:t>qui lui explique comment procéder pour demander des explications.</a:t>
            </a:r>
          </a:p>
          <a:p>
            <a:pPr algn="just"/>
            <a:r>
              <a:rPr lang="fr-FR" sz="1200" dirty="0">
                <a:solidFill>
                  <a:srgbClr val="000091"/>
                </a:solidFill>
                <a:latin typeface="Marianne" panose="02000000000000000000" pitchFamily="2" charset="0"/>
              </a:rPr>
              <a:t> </a:t>
            </a:r>
          </a:p>
          <a:p>
            <a:pPr marL="285750" indent="-285750" algn="just">
              <a:buFont typeface="Wingdings" panose="05000000000000000000" pitchFamily="2" charset="2"/>
              <a:buChar char="Ø"/>
            </a:pPr>
            <a:r>
              <a:rPr lang="fr-FR" sz="1200" dirty="0">
                <a:solidFill>
                  <a:srgbClr val="000091"/>
                </a:solidFill>
                <a:latin typeface="Marianne" panose="02000000000000000000" pitchFamily="2" charset="0"/>
              </a:rPr>
              <a:t>S’il s’agit d’une formation publique, il a également le droit de contester la décision en formulant un recours devant le tribunal administratif dans les deux mois qui suivent la décision.</a:t>
            </a:r>
          </a:p>
        </p:txBody>
      </p:sp>
    </p:spTree>
    <p:extLst>
      <p:ext uri="{BB962C8B-B14F-4D97-AF65-F5344CB8AC3E}">
        <p14:creationId xmlns:p14="http://schemas.microsoft.com/office/powerpoint/2010/main" val="10635316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endParaRPr lang="fr-FR" dirty="0"/>
          </a:p>
        </p:txBody>
      </p:sp>
      <p:sp>
        <p:nvSpPr>
          <p:cNvPr id="3" name="Espace réservé du contenu 2"/>
          <p:cNvSpPr>
            <a:spLocks noGrp="1"/>
          </p:cNvSpPr>
          <p:nvPr>
            <p:ph sz="quarter" idx="14"/>
          </p:nvPr>
        </p:nvSpPr>
        <p:spPr>
          <a:xfrm>
            <a:off x="505521" y="915354"/>
            <a:ext cx="8260815" cy="3681107"/>
          </a:xfrm>
        </p:spPr>
        <p:txBody>
          <a:bodyPr/>
          <a:lstStyle/>
          <a:p>
            <a:pPr algn="just"/>
            <a:r>
              <a:rPr lang="fr-FR" sz="1600" dirty="0">
                <a:latin typeface="Marianne" panose="02000000000000000000" pitchFamily="2" charset="0"/>
              </a:rPr>
              <a:t>La réponse </a:t>
            </a:r>
            <a:r>
              <a:rPr lang="fr-FR" sz="1600" b="1" dirty="0">
                <a:solidFill>
                  <a:srgbClr val="F28E65"/>
                </a:solidFill>
                <a:latin typeface="Marianne" panose="02000000000000000000" pitchFamily="2" charset="0"/>
              </a:rPr>
              <a:t>« candidature retenue sous réserve de contrat »</a:t>
            </a:r>
            <a:r>
              <a:rPr lang="fr-FR" sz="1600" dirty="0">
                <a:latin typeface="Marianne" panose="02000000000000000000" pitchFamily="2" charset="0"/>
              </a:rPr>
              <a:t> signifie que la candidature a été sélectionnée et que pour être effectivement admis le candidat doit avoir signé un contrat d’apprentissage avec un employeur.</a:t>
            </a:r>
          </a:p>
          <a:p>
            <a:pPr algn="just">
              <a:spcAft>
                <a:spcPts val="1200"/>
              </a:spcAft>
            </a:pPr>
            <a:r>
              <a:rPr lang="fr-FR" sz="1600" dirty="0">
                <a:latin typeface="Marianne" panose="02000000000000000000" pitchFamily="2" charset="0"/>
              </a:rPr>
              <a:t>La </a:t>
            </a:r>
            <a:r>
              <a:rPr lang="fr-FR" sz="1600" b="1" dirty="0">
                <a:solidFill>
                  <a:srgbClr val="F28E65"/>
                </a:solidFill>
                <a:latin typeface="Marianne" panose="02000000000000000000" pitchFamily="2" charset="0"/>
              </a:rPr>
              <a:t>proposition d’admission n’est déclenchée qu’après enregistrement du contrat signé sur Parcoursup par le CFA.</a:t>
            </a:r>
          </a:p>
          <a:p>
            <a:pPr algn="just"/>
            <a:r>
              <a:rPr lang="fr-FR" sz="1600" b="1" dirty="0">
                <a:solidFill>
                  <a:srgbClr val="ED7454"/>
                </a:solidFill>
                <a:latin typeface="Marianne" panose="02000000000000000000" pitchFamily="2" charset="0"/>
              </a:rPr>
              <a:t>&gt; &gt; </a:t>
            </a:r>
            <a:r>
              <a:rPr lang="fr-FR" sz="1600" dirty="0">
                <a:latin typeface="Marianne" panose="02000000000000000000" pitchFamily="2" charset="0"/>
              </a:rPr>
              <a:t>Faire ses recherches d’employeur sans tarder en consultant :</a:t>
            </a:r>
          </a:p>
          <a:p>
            <a:pPr marL="214313" indent="-214313" algn="just">
              <a:buFont typeface="Arial" panose="020B0604020202020204" pitchFamily="34" charset="0"/>
              <a:buChar char="•"/>
            </a:pPr>
            <a:r>
              <a:rPr lang="fr-FR" sz="1600" dirty="0">
                <a:latin typeface="Marianne" panose="02000000000000000000" pitchFamily="2" charset="0"/>
              </a:rPr>
              <a:t>Le site </a:t>
            </a:r>
            <a:r>
              <a:rPr lang="fr-FR" sz="1600" b="1" dirty="0">
                <a:solidFill>
                  <a:srgbClr val="F28E65"/>
                </a:solidFill>
                <a:latin typeface="Marianne" panose="02000000000000000000" pitchFamily="2" charset="0"/>
                <a:hlinkClick r:id="rId2"/>
              </a:rPr>
              <a:t>La bonne alternance </a:t>
            </a:r>
            <a:r>
              <a:rPr lang="fr-FR" sz="1600" b="1" dirty="0">
                <a:solidFill>
                  <a:srgbClr val="F28E65"/>
                </a:solidFill>
                <a:latin typeface="Marianne" panose="02000000000000000000" pitchFamily="2" charset="0"/>
              </a:rPr>
              <a:t>depuis son dossier </a:t>
            </a:r>
            <a:r>
              <a:rPr lang="fr-FR" sz="1600" dirty="0">
                <a:latin typeface="Marianne" panose="02000000000000000000" pitchFamily="2" charset="0"/>
              </a:rPr>
              <a:t>pour trouver les entreprises qui recrutent régulièrement des apprentis</a:t>
            </a:r>
          </a:p>
          <a:p>
            <a:pPr marL="214313" indent="-214313" algn="just">
              <a:buFont typeface="Arial" panose="020B0604020202020204" pitchFamily="34" charset="0"/>
              <a:buChar char="•"/>
            </a:pPr>
            <a:r>
              <a:rPr lang="fr-FR" sz="1600" b="1" dirty="0">
                <a:solidFill>
                  <a:srgbClr val="F28E65"/>
                </a:solidFill>
                <a:latin typeface="Marianne" panose="02000000000000000000" pitchFamily="2" charset="0"/>
              </a:rPr>
              <a:t>Nos conseils </a:t>
            </a:r>
            <a:r>
              <a:rPr lang="fr-FR" sz="1600" dirty="0">
                <a:latin typeface="Marianne" panose="02000000000000000000" pitchFamily="2" charset="0"/>
              </a:rPr>
              <a:t>pour trouver un employeur sur </a:t>
            </a:r>
            <a:r>
              <a:rPr lang="fr-FR" sz="1600" b="1" dirty="0">
                <a:solidFill>
                  <a:srgbClr val="F28E65"/>
                </a:solidFill>
                <a:latin typeface="Marianne" panose="02000000000000000000" pitchFamily="2" charset="0"/>
                <a:hlinkClick r:id="rId3"/>
              </a:rPr>
              <a:t>Parcoursup.gouv.fr </a:t>
            </a:r>
            <a:endParaRPr lang="fr-FR" sz="1600" b="1" dirty="0">
              <a:solidFill>
                <a:srgbClr val="F28E65"/>
              </a:solidFill>
              <a:latin typeface="Marianne" panose="02000000000000000000" pitchFamily="2" charset="0"/>
            </a:endParaRPr>
          </a:p>
          <a:p>
            <a:pPr algn="just"/>
            <a:endParaRPr lang="fr-FR" sz="1000" dirty="0">
              <a:latin typeface="Marianne" panose="02000000000000000000" pitchFamily="2" charset="0"/>
            </a:endParaRPr>
          </a:p>
          <a:p>
            <a:pPr algn="just"/>
            <a:r>
              <a:rPr lang="fr-FR" sz="1600" dirty="0">
                <a:latin typeface="Marianne" panose="02000000000000000000" pitchFamily="2" charset="0"/>
              </a:rPr>
              <a:t>Les CFA et les établissements qui vous intéressent doivent également vous aider, </a:t>
            </a:r>
            <a:r>
              <a:rPr lang="fr-FR" sz="1600" b="1" dirty="0">
                <a:solidFill>
                  <a:srgbClr val="F28E65"/>
                </a:solidFill>
                <a:latin typeface="Marianne" panose="02000000000000000000" pitchFamily="2" charset="0"/>
              </a:rPr>
              <a:t>ils peuvent être contactés directement. </a:t>
            </a:r>
          </a:p>
          <a:p>
            <a:endParaRPr lang="fr-FR" sz="1350" dirty="0"/>
          </a:p>
        </p:txBody>
      </p:sp>
      <p:sp>
        <p:nvSpPr>
          <p:cNvPr id="5" name="Rectangle à coins arrondis 4"/>
          <p:cNvSpPr/>
          <p:nvPr/>
        </p:nvSpPr>
        <p:spPr>
          <a:xfrm>
            <a:off x="5293867" y="208900"/>
            <a:ext cx="3472469" cy="408623"/>
          </a:xfrm>
          <a:prstGeom prst="roundRect">
            <a:avLst/>
          </a:prstGeom>
          <a:solidFill>
            <a:srgbClr val="34CB6A"/>
          </a:solidFill>
        </p:spPr>
        <p:txBody>
          <a:bodyPr wrap="square">
            <a:spAutoFit/>
          </a:bodyPr>
          <a:lstStyle/>
          <a:p>
            <a:pPr algn="ctr"/>
            <a:r>
              <a:rPr lang="fr-FR" b="1" dirty="0">
                <a:solidFill>
                  <a:schemeClr val="bg1"/>
                </a:solidFill>
                <a:latin typeface="Marianne" panose="02000000000000000000" pitchFamily="2" charset="0"/>
              </a:rPr>
              <a:t>Les vœux en apprentissage</a:t>
            </a:r>
          </a:p>
        </p:txBody>
      </p:sp>
    </p:spTree>
    <p:extLst>
      <p:ext uri="{BB962C8B-B14F-4D97-AF65-F5344CB8AC3E}">
        <p14:creationId xmlns:p14="http://schemas.microsoft.com/office/powerpoint/2010/main" val="30225460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88543" y="4217228"/>
            <a:ext cx="8476488" cy="415498"/>
          </a:xfrm>
          <a:prstGeom prst="rect">
            <a:avLst/>
          </a:prstGeom>
          <a:noFill/>
        </p:spPr>
        <p:txBody>
          <a:bodyPr wrap="square" rtlCol="0">
            <a:spAutoFit/>
          </a:bodyPr>
          <a:lstStyle/>
          <a:p>
            <a:r>
              <a:rPr lang="fr-FR" sz="2100" b="1" dirty="0">
                <a:solidFill>
                  <a:srgbClr val="000091"/>
                </a:solidFill>
                <a:latin typeface="Marianne" panose="02000000000000000000" pitchFamily="2" charset="0"/>
              </a:rPr>
              <a:t>Le classement des vœux en attente : entre le 6 et le 10 juin 2025</a:t>
            </a:r>
          </a:p>
        </p:txBody>
      </p:sp>
      <p:sp>
        <p:nvSpPr>
          <p:cNvPr id="4" name="Espace réservé du numéro de diapositive 4"/>
          <p:cNvSpPr>
            <a:spLocks noGrp="1"/>
          </p:cNvSpPr>
          <p:nvPr>
            <p:ph type="sldNum" sz="quarter" idx="12"/>
          </p:nvPr>
        </p:nvSpPr>
        <p:spPr>
          <a:xfrm>
            <a:off x="7596336" y="4783500"/>
            <a:ext cx="1170000" cy="360000"/>
          </a:xfrm>
        </p:spPr>
        <p:txBody>
          <a:bodyPr/>
          <a:lstStyle/>
          <a:p>
            <a:endParaRPr lang="fr-FR" dirty="0"/>
          </a:p>
        </p:txBody>
      </p:sp>
      <p:pic>
        <p:nvPicPr>
          <p:cNvPr id="5" name="Image 4">
            <a:extLst>
              <a:ext uri="{FF2B5EF4-FFF2-40B4-BE49-F238E27FC236}">
                <a16:creationId xmlns:a16="http://schemas.microsoft.com/office/drawing/2014/main" id="{38E846ED-8A9F-4184-A4DB-95C3AAA9D432}"/>
              </a:ext>
            </a:extLst>
          </p:cNvPr>
          <p:cNvPicPr>
            <a:picLocks noChangeAspect="1"/>
          </p:cNvPicPr>
          <p:nvPr/>
        </p:nvPicPr>
        <p:blipFill>
          <a:blip r:embed="rId2"/>
          <a:stretch>
            <a:fillRect/>
          </a:stretch>
        </p:blipFill>
        <p:spPr>
          <a:xfrm>
            <a:off x="1654444" y="849790"/>
            <a:ext cx="5835112" cy="3443919"/>
          </a:xfrm>
          <a:prstGeom prst="rect">
            <a:avLst/>
          </a:prstGeom>
        </p:spPr>
      </p:pic>
    </p:spTree>
    <p:extLst>
      <p:ext uri="{BB962C8B-B14F-4D97-AF65-F5344CB8AC3E}">
        <p14:creationId xmlns:p14="http://schemas.microsoft.com/office/powerpoint/2010/main" val="41359498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endParaRPr lang="fr-FR" dirty="0"/>
          </a:p>
        </p:txBody>
      </p:sp>
      <p:sp>
        <p:nvSpPr>
          <p:cNvPr id="4" name="Espace réservé du contenu 3"/>
          <p:cNvSpPr>
            <a:spLocks noGrp="1"/>
          </p:cNvSpPr>
          <p:nvPr>
            <p:ph sz="quarter" idx="14"/>
          </p:nvPr>
        </p:nvSpPr>
        <p:spPr>
          <a:xfrm>
            <a:off x="369785" y="944031"/>
            <a:ext cx="8148918" cy="4054172"/>
          </a:xfrm>
        </p:spPr>
        <p:txBody>
          <a:bodyPr/>
          <a:lstStyle/>
          <a:p>
            <a:pPr algn="just">
              <a:spcAft>
                <a:spcPts val="600"/>
              </a:spcAft>
            </a:pPr>
            <a:r>
              <a:rPr lang="fr-FR" sz="1600" dirty="0">
                <a:latin typeface="Marianne" panose="02000000000000000000" pitchFamily="2" charset="0"/>
              </a:rPr>
              <a:t>&gt; </a:t>
            </a:r>
            <a:r>
              <a:rPr lang="fr-FR" sz="1500" b="1" dirty="0">
                <a:solidFill>
                  <a:srgbClr val="FF9575"/>
                </a:solidFill>
                <a:latin typeface="Marianne" panose="02000000000000000000" pitchFamily="2" charset="0"/>
              </a:rPr>
              <a:t>En se connectant à son dossier </a:t>
            </a:r>
            <a:r>
              <a:rPr lang="fr-FR" sz="1500" b="1" u="sng" dirty="0">
                <a:solidFill>
                  <a:srgbClr val="FF9575"/>
                </a:solidFill>
                <a:effectLst>
                  <a:outerShdw blurRad="38100" dist="38100" dir="2700000" algn="tl">
                    <a:srgbClr val="000000">
                      <a:alpha val="43137"/>
                    </a:srgbClr>
                  </a:outerShdw>
                </a:effectLst>
                <a:latin typeface="Marianne" panose="02000000000000000000" pitchFamily="2" charset="0"/>
              </a:rPr>
              <a:t>entre le 6 et le 10 juin 2025 </a:t>
            </a:r>
            <a:r>
              <a:rPr lang="fr-FR" sz="1500" b="1" dirty="0">
                <a:solidFill>
                  <a:srgbClr val="FF9575"/>
                </a:solidFill>
                <a:latin typeface="Marianne" panose="02000000000000000000" pitchFamily="2" charset="0"/>
              </a:rPr>
              <a:t>(23h59, heure de Paris)</a:t>
            </a:r>
          </a:p>
          <a:p>
            <a:pPr marL="423450" lvl="1" indent="-171450" algn="just">
              <a:spcAft>
                <a:spcPts val="0"/>
              </a:spcAft>
              <a:buFont typeface="Wingdings" panose="05000000000000000000" pitchFamily="2" charset="2"/>
              <a:buChar char="Ø"/>
            </a:pPr>
            <a:r>
              <a:rPr lang="fr-FR" sz="1200" dirty="0">
                <a:latin typeface="Marianne" panose="02000000000000000000" pitchFamily="2" charset="0"/>
              </a:rPr>
              <a:t>le candidat sélectionne et classe par ordre de préférence les vœux en attente qu’il souhaite conserver</a:t>
            </a:r>
          </a:p>
          <a:p>
            <a:pPr marL="423450" lvl="1" indent="-171450" algn="just">
              <a:spcAft>
                <a:spcPts val="0"/>
              </a:spcAft>
              <a:buFont typeface="Wingdings" panose="05000000000000000000" pitchFamily="2" charset="2"/>
              <a:buChar char="Ø"/>
            </a:pPr>
            <a:r>
              <a:rPr lang="fr-FR" sz="1200" dirty="0">
                <a:latin typeface="Marianne" panose="02000000000000000000" pitchFamily="2" charset="0"/>
              </a:rPr>
              <a:t>Les formations n’auront jamais accès à son classement</a:t>
            </a:r>
          </a:p>
          <a:p>
            <a:pPr marL="423450" lvl="1" indent="-171450" algn="just">
              <a:spcAft>
                <a:spcPts val="0"/>
              </a:spcAft>
              <a:buFont typeface="Wingdings" panose="05000000000000000000" pitchFamily="2" charset="2"/>
              <a:buChar char="Ø"/>
            </a:pPr>
            <a:r>
              <a:rPr lang="fr-FR" sz="1200" dirty="0">
                <a:latin typeface="Marianne" panose="02000000000000000000" pitchFamily="2" charset="0"/>
              </a:rPr>
              <a:t>Le classement ne modifie pas la place dans la liste d’attente de la formation </a:t>
            </a:r>
          </a:p>
          <a:p>
            <a:pPr lvl="0" algn="just">
              <a:spcBef>
                <a:spcPts val="600"/>
              </a:spcBef>
              <a:spcAft>
                <a:spcPts val="600"/>
              </a:spcAft>
            </a:pPr>
            <a:r>
              <a:rPr lang="fr-FR" sz="1600" dirty="0">
                <a:latin typeface="Marianne" panose="02000000000000000000" pitchFamily="2" charset="0"/>
              </a:rPr>
              <a:t>&gt; </a:t>
            </a:r>
            <a:r>
              <a:rPr lang="fr-FR" sz="1500" b="1" u="sng" dirty="0">
                <a:solidFill>
                  <a:srgbClr val="FF9575"/>
                </a:solidFill>
                <a:effectLst>
                  <a:outerShdw blurRad="38100" dist="38100" dir="2700000" algn="tl">
                    <a:srgbClr val="000000">
                      <a:alpha val="43137"/>
                    </a:srgbClr>
                  </a:outerShdw>
                </a:effectLst>
                <a:latin typeface="Marianne" panose="02000000000000000000" pitchFamily="2" charset="0"/>
              </a:rPr>
              <a:t>À compter du 11 juin </a:t>
            </a:r>
            <a:r>
              <a:rPr lang="fr-FR" sz="1500" b="1" dirty="0">
                <a:solidFill>
                  <a:srgbClr val="FF9575"/>
                </a:solidFill>
                <a:latin typeface="Marianne" panose="02000000000000000000" pitchFamily="2" charset="0"/>
              </a:rPr>
              <a:t>: </a:t>
            </a:r>
          </a:p>
          <a:p>
            <a:pPr marL="537750" lvl="1" indent="-285750" algn="just">
              <a:spcAft>
                <a:spcPts val="300"/>
              </a:spcAft>
              <a:buFont typeface="Wingdings" panose="05000000000000000000" pitchFamily="2" charset="2"/>
              <a:buChar char="Ø"/>
            </a:pPr>
            <a:r>
              <a:rPr lang="fr-FR" sz="1200" dirty="0">
                <a:latin typeface="Marianne" panose="02000000000000000000" pitchFamily="2" charset="0"/>
              </a:rPr>
              <a:t>Les vœux en attente non classés avant le 10 juin 23h59 sont supprimés </a:t>
            </a:r>
          </a:p>
          <a:p>
            <a:pPr marL="537750" lvl="1" indent="-285750" algn="just">
              <a:buFont typeface="Wingdings" panose="05000000000000000000" pitchFamily="2" charset="2"/>
              <a:buChar char="Ø"/>
            </a:pPr>
            <a:r>
              <a:rPr lang="fr-FR" sz="1200" b="1" dirty="0">
                <a:latin typeface="Marianne" panose="02000000000000000000" pitchFamily="2" charset="0"/>
              </a:rPr>
              <a:t>Si un candidat reçoit une proposition d’admission pour un vœu en attente classé </a:t>
            </a:r>
            <a:r>
              <a:rPr lang="fr-FR" sz="1200" dirty="0">
                <a:latin typeface="Marianne" panose="02000000000000000000" pitchFamily="2" charset="0"/>
              </a:rPr>
              <a:t>: </a:t>
            </a:r>
          </a:p>
          <a:p>
            <a:pPr marL="717750" lvl="2" indent="-285750" algn="just">
              <a:spcAft>
                <a:spcPts val="600"/>
              </a:spcAft>
              <a:buFont typeface="Wingdings" panose="05000000000000000000" pitchFamily="2" charset="2"/>
              <a:buChar char="Ø"/>
            </a:pPr>
            <a:r>
              <a:rPr lang="fr-FR" sz="1200" dirty="0">
                <a:latin typeface="Marianne" panose="02000000000000000000" pitchFamily="2" charset="0"/>
              </a:rPr>
              <a:t>Il peut choisir d’accepter ou de refuser cette proposition</a:t>
            </a:r>
          </a:p>
          <a:p>
            <a:pPr marL="717750" lvl="2" indent="-285750" algn="just">
              <a:buFont typeface="Wingdings" panose="05000000000000000000" pitchFamily="2" charset="2"/>
              <a:buChar char="Ø"/>
            </a:pPr>
            <a:r>
              <a:rPr lang="fr-FR" sz="1200" dirty="0">
                <a:latin typeface="Marianne" panose="02000000000000000000" pitchFamily="2" charset="0"/>
              </a:rPr>
              <a:t>Tous les vœux qui viennent après dans son classement sont supprimés </a:t>
            </a:r>
          </a:p>
          <a:p>
            <a:pPr lvl="0" algn="just">
              <a:spcAft>
                <a:spcPts val="0"/>
              </a:spcAft>
              <a:defRPr/>
            </a:pPr>
            <a:endParaRPr lang="fr-FR" sz="1200" b="1" u="sng" dirty="0">
              <a:latin typeface="Marianne" panose="02000000000000000000" pitchFamily="2" charset="0"/>
            </a:endParaRPr>
          </a:p>
          <a:p>
            <a:pPr lvl="0" algn="just">
              <a:spcAft>
                <a:spcPts val="0"/>
              </a:spcAft>
              <a:defRPr/>
            </a:pPr>
            <a:r>
              <a:rPr lang="fr-FR" sz="1200" b="1" u="sng" dirty="0">
                <a:latin typeface="Marianne" panose="02000000000000000000" pitchFamily="2" charset="0"/>
              </a:rPr>
              <a:t>Par exemple </a:t>
            </a:r>
            <a:r>
              <a:rPr lang="fr-FR" sz="1200" b="1" dirty="0">
                <a:latin typeface="Marianne" panose="02000000000000000000" pitchFamily="2" charset="0"/>
              </a:rPr>
              <a:t>: </a:t>
            </a:r>
            <a:r>
              <a:rPr lang="fr-FR" sz="1200" dirty="0">
                <a:latin typeface="Marianne" panose="02000000000000000000" pitchFamily="2" charset="0"/>
              </a:rPr>
              <a:t>Paul a classé 5 vœux en attente. S’il reçoit une proposition d’admission relative à son vœu classé en 1</a:t>
            </a:r>
            <a:r>
              <a:rPr lang="fr-FR" sz="1200" baseline="30000" dirty="0">
                <a:latin typeface="Marianne" panose="02000000000000000000" pitchFamily="2" charset="0"/>
              </a:rPr>
              <a:t>er</a:t>
            </a:r>
            <a:r>
              <a:rPr lang="fr-FR" sz="1200" dirty="0">
                <a:latin typeface="Marianne" panose="02000000000000000000" pitchFamily="2" charset="0"/>
              </a:rPr>
              <a:t>, ses vœux en position 2, 3, 4 et 5 sont supprimés. S’il avait déjà accepté une proposition  d’admission, il devra choisir entre la nouvelle proposition et celle déjà acceptée.</a:t>
            </a:r>
          </a:p>
          <a:p>
            <a:pPr lvl="0" algn="just">
              <a:spcAft>
                <a:spcPts val="0"/>
              </a:spcAft>
              <a:defRPr/>
            </a:pPr>
            <a:endParaRPr lang="fr-FR" sz="800" dirty="0">
              <a:latin typeface="Marianne" panose="02000000000000000000" pitchFamily="2" charset="0"/>
            </a:endParaRPr>
          </a:p>
          <a:p>
            <a:pPr lvl="0" algn="just">
              <a:spcAft>
                <a:spcPts val="0"/>
              </a:spcAft>
              <a:defRPr/>
            </a:pPr>
            <a:r>
              <a:rPr lang="fr-FR" sz="1200" b="1" u="sng" dirty="0">
                <a:latin typeface="Marianne" panose="02000000000000000000" pitchFamily="2" charset="0"/>
              </a:rPr>
              <a:t>Le bon réflexe </a:t>
            </a:r>
            <a:r>
              <a:rPr lang="fr-FR" sz="1200" dirty="0">
                <a:latin typeface="Marianne" panose="02000000000000000000" pitchFamily="2" charset="0"/>
              </a:rPr>
              <a:t>: tester ses connaissances et les interfaces (Quiz ; Vidéo, infographies ; site d’entrainement)</a:t>
            </a:r>
          </a:p>
          <a:p>
            <a:endParaRPr lang="fr-FR" dirty="0"/>
          </a:p>
        </p:txBody>
      </p:sp>
      <p:sp>
        <p:nvSpPr>
          <p:cNvPr id="6" name="Rectangle 5"/>
          <p:cNvSpPr/>
          <p:nvPr/>
        </p:nvSpPr>
        <p:spPr>
          <a:xfrm>
            <a:off x="4124501" y="225462"/>
            <a:ext cx="4637808" cy="369332"/>
          </a:xfrm>
          <a:prstGeom prst="rect">
            <a:avLst/>
          </a:prstGeom>
          <a:solidFill>
            <a:srgbClr val="34CB6A"/>
          </a:solidFill>
        </p:spPr>
        <p:txBody>
          <a:bodyPr wrap="none">
            <a:spAutoFit/>
          </a:bodyPr>
          <a:lstStyle/>
          <a:p>
            <a:pPr algn="ctr"/>
            <a:r>
              <a:rPr lang="fr-FR" b="1" dirty="0">
                <a:solidFill>
                  <a:schemeClr val="bg1"/>
                </a:solidFill>
                <a:latin typeface="Marianne" panose="02000000000000000000" pitchFamily="2" charset="0"/>
              </a:rPr>
              <a:t>Comment classer les vœux en attente ?</a:t>
            </a:r>
          </a:p>
        </p:txBody>
      </p:sp>
    </p:spTree>
    <p:extLst>
      <p:ext uri="{BB962C8B-B14F-4D97-AF65-F5344CB8AC3E}">
        <p14:creationId xmlns:p14="http://schemas.microsoft.com/office/powerpoint/2010/main" val="12870284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08184" y="4266425"/>
            <a:ext cx="7221416" cy="461665"/>
          </a:xfrm>
          <a:prstGeom prst="rect">
            <a:avLst/>
          </a:prstGeom>
          <a:noFill/>
        </p:spPr>
        <p:txBody>
          <a:bodyPr wrap="square" rtlCol="0">
            <a:spAutoFit/>
          </a:bodyPr>
          <a:lstStyle/>
          <a:p>
            <a:r>
              <a:rPr lang="fr-FR" sz="2400" b="1" dirty="0">
                <a:solidFill>
                  <a:srgbClr val="000091"/>
                </a:solidFill>
                <a:latin typeface="Marianne" panose="02000000000000000000" pitchFamily="2" charset="0"/>
              </a:rPr>
              <a:t>Des solutions adaptées pour chaque situation </a:t>
            </a:r>
          </a:p>
        </p:txBody>
      </p:sp>
      <p:sp>
        <p:nvSpPr>
          <p:cNvPr id="4" name="Espace réservé du numéro de diapositive 4"/>
          <p:cNvSpPr>
            <a:spLocks noGrp="1"/>
          </p:cNvSpPr>
          <p:nvPr>
            <p:ph type="sldNum" sz="quarter" idx="12"/>
          </p:nvPr>
        </p:nvSpPr>
        <p:spPr>
          <a:xfrm>
            <a:off x="7596336" y="4783500"/>
            <a:ext cx="1170000" cy="360000"/>
          </a:xfrm>
        </p:spPr>
        <p:txBody>
          <a:bodyPr/>
          <a:lstStyle/>
          <a:p>
            <a:endParaRPr lang="fr-FR" dirty="0"/>
          </a:p>
        </p:txBody>
      </p:sp>
      <p:pic>
        <p:nvPicPr>
          <p:cNvPr id="6" name="Image 5"/>
          <p:cNvPicPr>
            <a:picLocks noChangeAspect="1"/>
          </p:cNvPicPr>
          <p:nvPr/>
        </p:nvPicPr>
        <p:blipFill>
          <a:blip r:embed="rId2"/>
          <a:stretch>
            <a:fillRect/>
          </a:stretch>
        </p:blipFill>
        <p:spPr>
          <a:xfrm>
            <a:off x="967043" y="862024"/>
            <a:ext cx="7262557" cy="3252347"/>
          </a:xfrm>
          <a:prstGeom prst="rect">
            <a:avLst/>
          </a:prstGeom>
        </p:spPr>
      </p:pic>
    </p:spTree>
    <p:extLst>
      <p:ext uri="{BB962C8B-B14F-4D97-AF65-F5344CB8AC3E}">
        <p14:creationId xmlns:p14="http://schemas.microsoft.com/office/powerpoint/2010/main" val="26261184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14400"/>
            <a:ext cx="8424000" cy="530068"/>
          </a:xfrm>
        </p:spPr>
        <p:txBody>
          <a:bodyPr/>
          <a:lstStyle/>
          <a:p>
            <a:pPr algn="just"/>
            <a:r>
              <a:rPr lang="fr-FR" sz="2000" dirty="0">
                <a:latin typeface="Marianne" panose="02000000000000000000" pitchFamily="2" charset="0"/>
              </a:rPr>
              <a:t>Des solutions pour les candidats qui n’ont pas reçu de proposition d’admission </a:t>
            </a:r>
          </a:p>
        </p:txBody>
      </p:sp>
      <p:sp>
        <p:nvSpPr>
          <p:cNvPr id="3" name="Espace réservé du contenu 2"/>
          <p:cNvSpPr>
            <a:spLocks noGrp="1"/>
          </p:cNvSpPr>
          <p:nvPr>
            <p:ph sz="quarter" idx="14"/>
          </p:nvPr>
        </p:nvSpPr>
        <p:spPr>
          <a:xfrm>
            <a:off x="351863" y="1572324"/>
            <a:ext cx="8414473" cy="3435886"/>
          </a:xfrm>
        </p:spPr>
        <p:txBody>
          <a:bodyPr/>
          <a:lstStyle/>
          <a:p>
            <a:pPr marL="285750" lvl="0" indent="-285750" algn="just">
              <a:buFont typeface="Wingdings" panose="05000000000000000000" pitchFamily="2" charset="2"/>
              <a:buChar char="Ø"/>
            </a:pPr>
            <a:r>
              <a:rPr lang="fr-FR" sz="1500" b="1" dirty="0">
                <a:latin typeface="Marianne" panose="02000000000000000000" pitchFamily="2" charset="0"/>
              </a:rPr>
              <a:t>Dès le 3 juin 2025 </a:t>
            </a:r>
            <a:r>
              <a:rPr lang="fr-FR" sz="1500" dirty="0">
                <a:latin typeface="Marianne" panose="02000000000000000000" pitchFamily="2" charset="0"/>
              </a:rPr>
              <a:t>: les lycéens qui n'ont fait que des demandes en formations sélectives et qui n’ont reçu que des réponses négatives peuvent </a:t>
            </a:r>
            <a:r>
              <a:rPr lang="fr-FR" sz="1500" b="1" dirty="0">
                <a:solidFill>
                  <a:srgbClr val="ED7454"/>
                </a:solidFill>
                <a:latin typeface="Marianne" panose="02000000000000000000" pitchFamily="2" charset="0"/>
              </a:rPr>
              <a:t>demander</a:t>
            </a:r>
            <a:r>
              <a:rPr lang="fr-FR" sz="1500" dirty="0">
                <a:solidFill>
                  <a:srgbClr val="ED7454"/>
                </a:solidFill>
                <a:latin typeface="Marianne" panose="02000000000000000000" pitchFamily="2" charset="0"/>
              </a:rPr>
              <a:t> </a:t>
            </a:r>
            <a:r>
              <a:rPr lang="fr-FR" sz="1500" b="1" dirty="0">
                <a:solidFill>
                  <a:srgbClr val="ED7454"/>
                </a:solidFill>
                <a:latin typeface="Marianne" panose="02000000000000000000" pitchFamily="2" charset="0"/>
              </a:rPr>
              <a:t>un accompagnement individuel ou collectif au lycée ou dans un CIO</a:t>
            </a:r>
            <a:r>
              <a:rPr lang="fr-FR" sz="1500" dirty="0">
                <a:solidFill>
                  <a:srgbClr val="ED7454"/>
                </a:solidFill>
                <a:latin typeface="Marianne" panose="02000000000000000000" pitchFamily="2" charset="0"/>
              </a:rPr>
              <a:t> </a:t>
            </a:r>
            <a:r>
              <a:rPr lang="fr-FR" sz="1500" b="1" dirty="0">
                <a:solidFill>
                  <a:srgbClr val="ED7454"/>
                </a:solidFill>
                <a:latin typeface="Marianne" panose="02000000000000000000" pitchFamily="2" charset="0"/>
              </a:rPr>
              <a:t>pour définir un nouveau projet d’orientation et préparer la phase complémentaire.</a:t>
            </a:r>
          </a:p>
          <a:p>
            <a:pPr lvl="0" algn="just"/>
            <a:endParaRPr lang="fr-FR" sz="800" dirty="0">
              <a:latin typeface="Marianne" panose="02000000000000000000" pitchFamily="2" charset="0"/>
            </a:endParaRPr>
          </a:p>
          <a:p>
            <a:pPr marL="285750" lvl="0" indent="-285750" algn="just">
              <a:buFont typeface="Wingdings" panose="05000000000000000000" pitchFamily="2" charset="2"/>
              <a:buChar char="Ø"/>
            </a:pPr>
            <a:r>
              <a:rPr lang="fr-FR" sz="1500" b="1" dirty="0">
                <a:latin typeface="Marianne" panose="02000000000000000000" pitchFamily="2" charset="0"/>
              </a:rPr>
              <a:t>Du 11 juin au 11 septembre 2025 </a:t>
            </a:r>
            <a:r>
              <a:rPr lang="fr-FR" sz="1500" dirty="0">
                <a:latin typeface="Marianne" panose="02000000000000000000" pitchFamily="2" charset="0"/>
              </a:rPr>
              <a:t>: pendant la </a:t>
            </a:r>
            <a:r>
              <a:rPr lang="fr-FR" sz="1500" b="1" dirty="0">
                <a:solidFill>
                  <a:srgbClr val="ED7454"/>
                </a:solidFill>
                <a:latin typeface="Marianne" panose="02000000000000000000" pitchFamily="2" charset="0"/>
              </a:rPr>
              <a:t>phase complémentaire</a:t>
            </a:r>
            <a:r>
              <a:rPr lang="fr-FR" sz="1500" dirty="0">
                <a:latin typeface="Marianne" panose="02000000000000000000" pitchFamily="2" charset="0"/>
              </a:rPr>
              <a:t>, les lycéens peuvent </a:t>
            </a:r>
            <a:r>
              <a:rPr lang="fr-FR" sz="1500" b="1" dirty="0">
                <a:solidFill>
                  <a:srgbClr val="ED7454"/>
                </a:solidFill>
                <a:latin typeface="Marianne" panose="02000000000000000000" pitchFamily="2" charset="0"/>
              </a:rPr>
              <a:t>formuler jusqu’à 10 nouveaux vœux et répondre aux propositions d’admission dans des formations disposant de places disponibles.</a:t>
            </a:r>
          </a:p>
          <a:p>
            <a:pPr lvl="0" algn="just"/>
            <a:endParaRPr lang="fr-FR" sz="800" dirty="0">
              <a:latin typeface="Marianne" panose="02000000000000000000" pitchFamily="2" charset="0"/>
            </a:endParaRPr>
          </a:p>
          <a:p>
            <a:pPr marL="285750" lvl="0" indent="-285750" algn="just">
              <a:buFont typeface="Wingdings" panose="05000000000000000000" pitchFamily="2" charset="2"/>
              <a:buChar char="Ø"/>
            </a:pPr>
            <a:r>
              <a:rPr lang="fr-FR" sz="1500" b="1" dirty="0">
                <a:latin typeface="Marianne" panose="02000000000000000000" pitchFamily="2" charset="0"/>
              </a:rPr>
              <a:t>À partir du 1</a:t>
            </a:r>
            <a:r>
              <a:rPr lang="fr-FR" sz="1500" b="1" baseline="30000" dirty="0">
                <a:latin typeface="Marianne" panose="02000000000000000000" pitchFamily="2" charset="0"/>
              </a:rPr>
              <a:t>er</a:t>
            </a:r>
            <a:r>
              <a:rPr lang="fr-FR" sz="1500" b="1" dirty="0">
                <a:latin typeface="Marianne" panose="02000000000000000000" pitchFamily="2" charset="0"/>
              </a:rPr>
              <a:t> juillet 2025 </a:t>
            </a:r>
            <a:r>
              <a:rPr lang="fr-FR" sz="1500" dirty="0">
                <a:latin typeface="Marianne" panose="02000000000000000000" pitchFamily="2" charset="0"/>
              </a:rPr>
              <a:t>: les candidats n’ayant pas eu de proposition peuvent solliciter depuis leur dossier </a:t>
            </a:r>
            <a:r>
              <a:rPr lang="fr-FR" sz="1500" b="1" dirty="0">
                <a:solidFill>
                  <a:srgbClr val="ED7454"/>
                </a:solidFill>
                <a:latin typeface="Marianne" panose="02000000000000000000" pitchFamily="2" charset="0"/>
              </a:rPr>
              <a:t>l’accompagnement de la Commission d’Accès à l’Enseignement Supérieur</a:t>
            </a:r>
            <a:r>
              <a:rPr lang="fr-FR" sz="1500" dirty="0">
                <a:solidFill>
                  <a:srgbClr val="ED7454"/>
                </a:solidFill>
                <a:latin typeface="Marianne" panose="02000000000000000000" pitchFamily="2" charset="0"/>
              </a:rPr>
              <a:t> </a:t>
            </a:r>
            <a:r>
              <a:rPr lang="fr-FR" sz="1500" b="1" dirty="0">
                <a:solidFill>
                  <a:srgbClr val="ED7454"/>
                </a:solidFill>
                <a:latin typeface="Marianne" panose="02000000000000000000" pitchFamily="2" charset="0"/>
              </a:rPr>
              <a:t>(CAES) </a:t>
            </a:r>
            <a:r>
              <a:rPr lang="fr-FR" sz="1500" dirty="0">
                <a:latin typeface="Marianne" panose="02000000000000000000" pitchFamily="2" charset="0"/>
              </a:rPr>
              <a:t>de leur académie : elle étudie leur dossier et les aide à trouver une formation au plus près de leur projet en fonction des places disponibles.</a:t>
            </a:r>
          </a:p>
        </p:txBody>
      </p:sp>
      <p:sp>
        <p:nvSpPr>
          <p:cNvPr id="6" name="Espace réservé du numéro de diapositive 5"/>
          <p:cNvSpPr>
            <a:spLocks noGrp="1"/>
          </p:cNvSpPr>
          <p:nvPr>
            <p:ph type="sldNum" sz="quarter" idx="12"/>
          </p:nvPr>
        </p:nvSpPr>
        <p:spPr/>
        <p:txBody>
          <a:bodyPr/>
          <a:lstStyle/>
          <a:p>
            <a:endParaRPr lang="fr-FR" dirty="0">
              <a:latin typeface="Marianne" panose="02000000000000000000" pitchFamily="2" charset="0"/>
            </a:endParaRPr>
          </a:p>
        </p:txBody>
      </p:sp>
      <p:sp>
        <p:nvSpPr>
          <p:cNvPr id="7" name="Rectangle à coins arrondis 6"/>
          <p:cNvSpPr/>
          <p:nvPr/>
        </p:nvSpPr>
        <p:spPr>
          <a:xfrm>
            <a:off x="3434575" y="109820"/>
            <a:ext cx="5464098" cy="646986"/>
          </a:xfrm>
          <a:prstGeom prst="roundRect">
            <a:avLst/>
          </a:prstGeom>
          <a:solidFill>
            <a:srgbClr val="34CB6A"/>
          </a:solidFill>
        </p:spPr>
        <p:txBody>
          <a:bodyPr wrap="square">
            <a:spAutoFit/>
          </a:bodyPr>
          <a:lstStyle/>
          <a:p>
            <a:pPr algn="ctr"/>
            <a:r>
              <a:rPr lang="fr-FR" sz="1600" b="1" dirty="0">
                <a:solidFill>
                  <a:schemeClr val="bg1"/>
                </a:solidFill>
                <a:latin typeface="Marianne" panose="02000000000000000000" pitchFamily="2" charset="0"/>
              </a:rPr>
              <a:t>Des solutions pour les candidats sans proposition d’admission</a:t>
            </a:r>
          </a:p>
        </p:txBody>
      </p:sp>
    </p:spTree>
    <p:extLst>
      <p:ext uri="{BB962C8B-B14F-4D97-AF65-F5344CB8AC3E}">
        <p14:creationId xmlns:p14="http://schemas.microsoft.com/office/powerpoint/2010/main" val="12306395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3"/>
          <p:cNvSpPr txBox="1">
            <a:spLocks/>
          </p:cNvSpPr>
          <p:nvPr/>
        </p:nvSpPr>
        <p:spPr>
          <a:xfrm>
            <a:off x="8340050" y="4857150"/>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z="1050">
                <a:solidFill>
                  <a:prstClr val="white"/>
                </a:solidFill>
                <a:latin typeface="Marianne" panose="02000000000000000000" pitchFamily="2" charset="0"/>
              </a:rPr>
              <a:pPr/>
              <a:t>19</a:t>
            </a:fld>
            <a:endParaRPr lang="fr-FR" sz="1050" dirty="0">
              <a:solidFill>
                <a:prstClr val="white"/>
              </a:solidFill>
              <a:latin typeface="Marianne" panose="02000000000000000000" pitchFamily="2" charset="0"/>
            </a:endParaRPr>
          </a:p>
        </p:txBody>
      </p:sp>
      <p:sp>
        <p:nvSpPr>
          <p:cNvPr id="31" name="Espace réservé du contenu 2"/>
          <p:cNvSpPr>
            <a:spLocks noGrp="1"/>
          </p:cNvSpPr>
          <p:nvPr>
            <p:ph sz="quarter" idx="14"/>
          </p:nvPr>
        </p:nvSpPr>
        <p:spPr>
          <a:xfrm>
            <a:off x="468351" y="855763"/>
            <a:ext cx="8170127" cy="3801962"/>
          </a:xfrm>
        </p:spPr>
        <p:txBody>
          <a:bodyPr/>
          <a:lstStyle/>
          <a:p>
            <a:pPr marL="285750" indent="-285750" defTabSz="342900">
              <a:spcAft>
                <a:spcPts val="900"/>
              </a:spcAft>
              <a:buClr>
                <a:schemeClr val="accent4"/>
              </a:buClr>
              <a:buSzPct val="100000"/>
              <a:buFont typeface="Wingdings" panose="05000000000000000000" pitchFamily="2" charset="2"/>
              <a:buChar char="Ø"/>
              <a:defRPr/>
            </a:pPr>
            <a:r>
              <a:rPr lang="fr-FR" sz="1800" b="1" dirty="0">
                <a:solidFill>
                  <a:srgbClr val="F28E65"/>
                </a:solidFill>
                <a:latin typeface="Marianne" panose="02000000000000000000" pitchFamily="2" charset="0"/>
              </a:rPr>
              <a:t>Quand ? </a:t>
            </a:r>
          </a:p>
          <a:p>
            <a:pPr marL="756047" lvl="2" indent="-285750" defTabSz="342900">
              <a:spcBef>
                <a:spcPts val="0"/>
              </a:spcBef>
              <a:spcAft>
                <a:spcPts val="450"/>
              </a:spcAft>
              <a:buSzTx/>
              <a:buFont typeface="Wingdings" panose="05000000000000000000" pitchFamily="2" charset="2"/>
              <a:buChar char="Ø"/>
              <a:defRPr/>
            </a:pPr>
            <a:r>
              <a:rPr lang="fr-FR" sz="1350" dirty="0">
                <a:solidFill>
                  <a:srgbClr val="000091"/>
                </a:solidFill>
                <a:latin typeface="Marianne" panose="02000000000000000000" pitchFamily="2" charset="0"/>
              </a:rPr>
              <a:t>Du </a:t>
            </a:r>
            <a:r>
              <a:rPr lang="fr-FR" sz="1350" b="1" dirty="0">
                <a:solidFill>
                  <a:srgbClr val="000091"/>
                </a:solidFill>
                <a:latin typeface="Marianne" panose="02000000000000000000" pitchFamily="2" charset="0"/>
              </a:rPr>
              <a:t>11 juin au 11 septembre 2025</a:t>
            </a:r>
          </a:p>
          <a:p>
            <a:pPr marL="756047" indent="-285750">
              <a:buFont typeface="Wingdings" panose="05000000000000000000" pitchFamily="2" charset="2"/>
              <a:buChar char="Ø"/>
            </a:pPr>
            <a:r>
              <a:rPr lang="fr-FR" sz="1350" dirty="0">
                <a:solidFill>
                  <a:srgbClr val="000091"/>
                </a:solidFill>
                <a:latin typeface="Marianne" panose="02000000000000000000" pitchFamily="2" charset="0"/>
              </a:rPr>
              <a:t>Une réelle opportunité : en 2024, 80 000 candidats ont reçu une proposition d’admission dans une formation de leur choix.</a:t>
            </a:r>
          </a:p>
          <a:p>
            <a:pPr marL="470297" lvl="2" indent="0" defTabSz="342900">
              <a:spcBef>
                <a:spcPts val="0"/>
              </a:spcBef>
              <a:spcAft>
                <a:spcPts val="0"/>
              </a:spcAft>
              <a:buSzTx/>
              <a:buNone/>
              <a:defRPr/>
            </a:pPr>
            <a:endParaRPr lang="fr-FR" sz="675" b="1" dirty="0">
              <a:solidFill>
                <a:srgbClr val="3D566E"/>
              </a:solidFill>
              <a:latin typeface="Marianne" panose="02000000000000000000" pitchFamily="2" charset="0"/>
            </a:endParaRPr>
          </a:p>
          <a:p>
            <a:pPr marL="285750" indent="-285750" defTabSz="342900">
              <a:spcAft>
                <a:spcPts val="900"/>
              </a:spcAft>
              <a:buClr>
                <a:schemeClr val="accent4"/>
              </a:buClr>
              <a:buSzPct val="100000"/>
              <a:buFont typeface="Wingdings" panose="05000000000000000000" pitchFamily="2" charset="2"/>
              <a:buChar char="Ø"/>
              <a:defRPr/>
            </a:pPr>
            <a:r>
              <a:rPr lang="fr-FR" sz="1800" b="1" dirty="0">
                <a:solidFill>
                  <a:srgbClr val="F28E65"/>
                </a:solidFill>
                <a:latin typeface="Marianne" panose="02000000000000000000" pitchFamily="2" charset="0"/>
              </a:rPr>
              <a:t>Pour qui ?</a:t>
            </a:r>
            <a:endParaRPr lang="fr-FR" sz="1350" b="1" dirty="0">
              <a:solidFill>
                <a:srgbClr val="3D566E"/>
              </a:solidFill>
              <a:latin typeface="Marianne" panose="02000000000000000000" pitchFamily="2" charset="0"/>
            </a:endParaRPr>
          </a:p>
          <a:p>
            <a:pPr marL="756047" lvl="2" indent="-285750" defTabSz="342900">
              <a:spcBef>
                <a:spcPts val="0"/>
              </a:spcBef>
              <a:spcAft>
                <a:spcPts val="450"/>
              </a:spcAft>
              <a:buSzTx/>
              <a:buFont typeface="Wingdings" panose="05000000000000000000" pitchFamily="2" charset="2"/>
              <a:buChar char="Ø"/>
              <a:defRPr/>
            </a:pPr>
            <a:r>
              <a:rPr lang="fr-FR" sz="1350" dirty="0">
                <a:solidFill>
                  <a:srgbClr val="000091"/>
                </a:solidFill>
                <a:latin typeface="Marianne" panose="02000000000000000000" pitchFamily="2" charset="0"/>
              </a:rPr>
              <a:t>En priorité les candidats qui n’ont pas reçu de proposition d’admission</a:t>
            </a:r>
          </a:p>
          <a:p>
            <a:pPr marL="756047" lvl="2" indent="-285750" defTabSz="342900">
              <a:spcBef>
                <a:spcPts val="0"/>
              </a:spcBef>
              <a:spcAft>
                <a:spcPts val="450"/>
              </a:spcAft>
              <a:buSzTx/>
              <a:buFont typeface="Wingdings" panose="05000000000000000000" pitchFamily="2" charset="2"/>
              <a:buChar char="Ø"/>
              <a:defRPr/>
            </a:pPr>
            <a:r>
              <a:rPr lang="fr-FR" sz="1350" dirty="0">
                <a:solidFill>
                  <a:srgbClr val="000091"/>
                </a:solidFill>
                <a:latin typeface="Marianne" panose="02000000000000000000" pitchFamily="2" charset="0"/>
              </a:rPr>
              <a:t>Les autres candidats concernés par la phase complémentaire</a:t>
            </a:r>
          </a:p>
          <a:p>
            <a:pPr marL="470297" lvl="2" indent="0" defTabSz="342900">
              <a:spcBef>
                <a:spcPts val="0"/>
              </a:spcBef>
              <a:spcAft>
                <a:spcPts val="0"/>
              </a:spcAft>
              <a:buSzTx/>
              <a:buNone/>
              <a:defRPr/>
            </a:pPr>
            <a:endParaRPr lang="fr-FR" sz="675" b="1" dirty="0">
              <a:solidFill>
                <a:srgbClr val="3D566E"/>
              </a:solidFill>
              <a:latin typeface="Marianne" panose="02000000000000000000" pitchFamily="2" charset="0"/>
            </a:endParaRPr>
          </a:p>
          <a:p>
            <a:pPr marL="285750" indent="-285750" defTabSz="342900">
              <a:spcAft>
                <a:spcPts val="900"/>
              </a:spcAft>
              <a:buClr>
                <a:schemeClr val="accent4"/>
              </a:buClr>
              <a:buSzPct val="100000"/>
              <a:buFont typeface="Wingdings" panose="05000000000000000000" pitchFamily="2" charset="2"/>
              <a:buChar char="Ø"/>
              <a:defRPr/>
            </a:pPr>
            <a:r>
              <a:rPr lang="fr-FR" sz="1800" b="1" dirty="0">
                <a:solidFill>
                  <a:srgbClr val="F28E65"/>
                </a:solidFill>
                <a:latin typeface="Marianne" panose="02000000000000000000" pitchFamily="2" charset="0"/>
              </a:rPr>
              <a:t>Comment formuler des vœux ? </a:t>
            </a:r>
          </a:p>
          <a:p>
            <a:pPr marL="756047" lvl="2" indent="-285750" defTabSz="342900">
              <a:spcBef>
                <a:spcPts val="0"/>
              </a:spcBef>
              <a:spcAft>
                <a:spcPts val="450"/>
              </a:spcAft>
              <a:buSzTx/>
              <a:buFont typeface="Wingdings" panose="05000000000000000000" pitchFamily="2" charset="2"/>
              <a:buChar char="Ø"/>
              <a:defRPr/>
            </a:pPr>
            <a:r>
              <a:rPr lang="fr-FR" sz="1350" dirty="0">
                <a:solidFill>
                  <a:srgbClr val="000091"/>
                </a:solidFill>
                <a:latin typeface="Marianne" panose="02000000000000000000" pitchFamily="2" charset="0"/>
              </a:rPr>
              <a:t>Accès à la phase complémentaire à partir du dossier Parcoursup  </a:t>
            </a:r>
          </a:p>
          <a:p>
            <a:pPr marL="756047" lvl="2" indent="-285750" defTabSz="342900">
              <a:spcBef>
                <a:spcPts val="0"/>
              </a:spcBef>
              <a:spcAft>
                <a:spcPts val="450"/>
              </a:spcAft>
              <a:buSzTx/>
              <a:buFont typeface="Wingdings" panose="05000000000000000000" pitchFamily="2" charset="2"/>
              <a:buChar char="Ø"/>
              <a:defRPr/>
            </a:pPr>
            <a:r>
              <a:rPr lang="fr-FR" sz="1350" dirty="0">
                <a:solidFill>
                  <a:srgbClr val="000091"/>
                </a:solidFill>
                <a:latin typeface="Marianne" panose="02000000000000000000" pitchFamily="2" charset="0"/>
              </a:rPr>
              <a:t>Une actualisation quotidienne des formations ayant des places disponibles</a:t>
            </a:r>
          </a:p>
          <a:p>
            <a:pPr marL="756047" lvl="2" indent="-285750" defTabSz="342900">
              <a:spcBef>
                <a:spcPts val="0"/>
              </a:spcBef>
              <a:spcAft>
                <a:spcPts val="450"/>
              </a:spcAft>
              <a:buSzTx/>
              <a:buFont typeface="Wingdings" panose="05000000000000000000" pitchFamily="2" charset="2"/>
              <a:buChar char="Ø"/>
              <a:defRPr/>
            </a:pPr>
            <a:r>
              <a:rPr lang="fr-FR" sz="1350" b="1" dirty="0">
                <a:solidFill>
                  <a:srgbClr val="000091"/>
                </a:solidFill>
                <a:latin typeface="Marianne" panose="02000000000000000000" pitchFamily="2" charset="0"/>
              </a:rPr>
              <a:t>10 vœux maximum </a:t>
            </a:r>
            <a:r>
              <a:rPr lang="fr-FR" sz="1350" dirty="0">
                <a:solidFill>
                  <a:srgbClr val="000091"/>
                </a:solidFill>
                <a:latin typeface="Marianne" panose="02000000000000000000" pitchFamily="2" charset="0"/>
              </a:rPr>
              <a:t>pour des formations sélectives ou non sélectives </a:t>
            </a:r>
          </a:p>
          <a:p>
            <a:pPr marL="756047" lvl="2" indent="-285750" defTabSz="342900">
              <a:spcBef>
                <a:spcPts val="0"/>
              </a:spcBef>
              <a:spcAft>
                <a:spcPts val="450"/>
              </a:spcAft>
              <a:buSzTx/>
              <a:buFont typeface="Wingdings" panose="05000000000000000000" pitchFamily="2" charset="2"/>
              <a:buChar char="Ø"/>
              <a:defRPr/>
            </a:pPr>
            <a:r>
              <a:rPr lang="fr-FR" sz="1350" dirty="0">
                <a:solidFill>
                  <a:srgbClr val="000091"/>
                </a:solidFill>
                <a:latin typeface="Marianne" panose="02000000000000000000" pitchFamily="2" charset="0"/>
              </a:rPr>
              <a:t>Quelques règles spécifiques pour la formulation des vœux en phase complémentaire</a:t>
            </a:r>
          </a:p>
          <a:p>
            <a:endParaRPr lang="fr-FR" dirty="0">
              <a:solidFill>
                <a:srgbClr val="000091"/>
              </a:solidFill>
              <a:latin typeface="Marianne" panose="02000000000000000000" pitchFamily="2" charset="0"/>
            </a:endParaRPr>
          </a:p>
        </p:txBody>
      </p:sp>
      <p:sp>
        <p:nvSpPr>
          <p:cNvPr id="6" name="Rectangle à coins arrondis 5"/>
          <p:cNvSpPr/>
          <p:nvPr/>
        </p:nvSpPr>
        <p:spPr>
          <a:xfrm>
            <a:off x="4603965" y="155803"/>
            <a:ext cx="4110421" cy="408623"/>
          </a:xfrm>
          <a:prstGeom prst="roundRect">
            <a:avLst/>
          </a:prstGeom>
          <a:solidFill>
            <a:srgbClr val="34CB6A"/>
          </a:solidFill>
        </p:spPr>
        <p:txBody>
          <a:bodyPr wrap="none">
            <a:spAutoFit/>
          </a:bodyPr>
          <a:lstStyle/>
          <a:p>
            <a:pPr algn="ctr"/>
            <a:r>
              <a:rPr lang="fr-FR" b="1" dirty="0">
                <a:solidFill>
                  <a:schemeClr val="bg1"/>
                </a:solidFill>
                <a:latin typeface="Marianne" panose="02000000000000000000" pitchFamily="2" charset="0"/>
              </a:rPr>
              <a:t>Focus sur la phase complémentaire</a:t>
            </a:r>
          </a:p>
        </p:txBody>
      </p:sp>
      <p:sp>
        <p:nvSpPr>
          <p:cNvPr id="7" name="Espace réservé du numéro de diapositive 5"/>
          <p:cNvSpPr>
            <a:spLocks noGrp="1"/>
          </p:cNvSpPr>
          <p:nvPr>
            <p:ph type="sldNum" sz="quarter" idx="12"/>
          </p:nvPr>
        </p:nvSpPr>
        <p:spPr>
          <a:xfrm>
            <a:off x="7596336" y="4783500"/>
            <a:ext cx="1170000" cy="360000"/>
          </a:xfrm>
        </p:spPr>
        <p:txBody>
          <a:bodyPr/>
          <a:lstStyle/>
          <a:p>
            <a:endParaRPr lang="fr-FR" dirty="0">
              <a:latin typeface="Marianne" panose="02000000000000000000" pitchFamily="2" charset="0"/>
            </a:endParaRPr>
          </a:p>
        </p:txBody>
      </p:sp>
    </p:spTree>
    <p:extLst>
      <p:ext uri="{BB962C8B-B14F-4D97-AF65-F5344CB8AC3E}">
        <p14:creationId xmlns:p14="http://schemas.microsoft.com/office/powerpoint/2010/main" val="18750664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endParaRPr lang="fr-FR" dirty="0"/>
          </a:p>
        </p:txBody>
      </p:sp>
      <p:sp>
        <p:nvSpPr>
          <p:cNvPr id="5" name="Espace réservé du contenu 4"/>
          <p:cNvSpPr>
            <a:spLocks noGrp="1"/>
          </p:cNvSpPr>
          <p:nvPr>
            <p:ph sz="quarter" idx="14"/>
          </p:nvPr>
        </p:nvSpPr>
        <p:spPr>
          <a:xfrm>
            <a:off x="358211" y="957490"/>
            <a:ext cx="8208914" cy="3651085"/>
          </a:xfrm>
        </p:spPr>
        <p:txBody>
          <a:bodyPr/>
          <a:lstStyle/>
          <a:p>
            <a:pPr marL="285750" indent="-285750">
              <a:spcAft>
                <a:spcPts val="1200"/>
              </a:spcAft>
              <a:buFont typeface="Wingdings" panose="05000000000000000000" pitchFamily="2" charset="2"/>
              <a:buChar char="Ø"/>
            </a:pPr>
            <a:r>
              <a:rPr lang="fr-FR" sz="1600" b="1" dirty="0">
                <a:solidFill>
                  <a:srgbClr val="F28E65"/>
                </a:solidFill>
                <a:latin typeface="Marianne" panose="02000000000000000000" pitchFamily="2" charset="0"/>
              </a:rPr>
              <a:t>Des ressources variées pour les professeurs principaux, les élèves et les parents </a:t>
            </a:r>
          </a:p>
          <a:p>
            <a:pPr marL="285750" indent="-285750" algn="just">
              <a:buFont typeface="Wingdings" panose="05000000000000000000" pitchFamily="2" charset="2"/>
              <a:buChar char="§"/>
            </a:pPr>
            <a:r>
              <a:rPr lang="fr-FR" sz="1600" dirty="0">
                <a:latin typeface="Marianne" panose="02000000000000000000" pitchFamily="2" charset="0"/>
                <a:ea typeface="+mj-ea"/>
                <a:cs typeface="+mj-cs"/>
              </a:rPr>
              <a:t>Pour bien comprendre le fonctionnement de Parcoursup</a:t>
            </a:r>
          </a:p>
          <a:p>
            <a:pPr marL="285750" indent="-285750" algn="just">
              <a:buFont typeface="Wingdings" panose="05000000000000000000" pitchFamily="2" charset="2"/>
              <a:buChar char="§"/>
            </a:pPr>
            <a:r>
              <a:rPr lang="fr-FR" sz="1600" dirty="0">
                <a:latin typeface="Marianne" panose="02000000000000000000" pitchFamily="2" charset="0"/>
                <a:ea typeface="+mj-ea"/>
                <a:cs typeface="+mj-cs"/>
              </a:rPr>
              <a:t>Pour aider les enseignants à mieux suivre et conseiller leurs élèves</a:t>
            </a:r>
          </a:p>
          <a:p>
            <a:pPr marL="285750" indent="-285750">
              <a:spcBef>
                <a:spcPts val="600"/>
              </a:spcBef>
              <a:spcAft>
                <a:spcPts val="1200"/>
              </a:spcAft>
              <a:buFont typeface="Wingdings" panose="05000000000000000000" pitchFamily="2" charset="2"/>
              <a:buChar char="Ø"/>
            </a:pPr>
            <a:r>
              <a:rPr lang="fr-FR" sz="1600" b="1" dirty="0">
                <a:solidFill>
                  <a:srgbClr val="F28E65"/>
                </a:solidFill>
                <a:latin typeface="Marianne" panose="02000000000000000000" pitchFamily="2" charset="0"/>
              </a:rPr>
              <a:t>Un site d’entrainement pour </a:t>
            </a:r>
            <a:r>
              <a:rPr lang="fr-FR" sz="1600" b="1" dirty="0">
                <a:solidFill>
                  <a:srgbClr val="F28E65"/>
                </a:solidFill>
                <a:effectLst>
                  <a:outerShdw blurRad="38100" dist="38100" dir="2700000" algn="tl">
                    <a:srgbClr val="000000">
                      <a:alpha val="43137"/>
                    </a:srgbClr>
                  </a:outerShdw>
                </a:effectLst>
                <a:latin typeface="Marianne" panose="02000000000000000000" pitchFamily="2" charset="0"/>
              </a:rPr>
              <a:t>comprendre, s’entrainer et se rassurer  </a:t>
            </a:r>
          </a:p>
          <a:p>
            <a:pPr>
              <a:spcAft>
                <a:spcPts val="1200"/>
              </a:spcAft>
            </a:pPr>
            <a:endParaRPr lang="fr-FR" sz="1600" b="1" dirty="0">
              <a:solidFill>
                <a:srgbClr val="F28E65"/>
              </a:solidFill>
              <a:latin typeface="Marianne" panose="02000000000000000000" pitchFamily="2" charset="0"/>
            </a:endParaRPr>
          </a:p>
          <a:p>
            <a:pPr marL="285750" indent="-285750">
              <a:spcBef>
                <a:spcPts val="600"/>
              </a:spcBef>
              <a:buFont typeface="Wingdings" panose="05000000000000000000" pitchFamily="2" charset="2"/>
              <a:buChar char="Ø"/>
            </a:pPr>
            <a:endParaRPr lang="fr-FR" sz="1800" b="1" dirty="0">
              <a:solidFill>
                <a:srgbClr val="F28E65"/>
              </a:solidFill>
              <a:effectLst>
                <a:outerShdw blurRad="38100" dist="38100" dir="2700000" algn="tl">
                  <a:srgbClr val="000000">
                    <a:alpha val="43137"/>
                  </a:srgbClr>
                </a:outerShdw>
              </a:effectLst>
              <a:latin typeface="Marianne" panose="02000000000000000000" pitchFamily="2" charset="0"/>
            </a:endParaRPr>
          </a:p>
        </p:txBody>
      </p:sp>
      <p:sp>
        <p:nvSpPr>
          <p:cNvPr id="7" name="Rectangle 6"/>
          <p:cNvSpPr/>
          <p:nvPr/>
        </p:nvSpPr>
        <p:spPr>
          <a:xfrm>
            <a:off x="3302810" y="239959"/>
            <a:ext cx="5463526" cy="338554"/>
          </a:xfrm>
          <a:prstGeom prst="rect">
            <a:avLst/>
          </a:prstGeom>
          <a:solidFill>
            <a:srgbClr val="34CB6A"/>
          </a:solidFill>
        </p:spPr>
        <p:txBody>
          <a:bodyPr wrap="square">
            <a:spAutoFit/>
          </a:bodyPr>
          <a:lstStyle/>
          <a:p>
            <a:pPr algn="ctr"/>
            <a:r>
              <a:rPr lang="fr-FR" sz="1600" b="1" dirty="0">
                <a:solidFill>
                  <a:schemeClr val="bg1"/>
                </a:solidFill>
                <a:latin typeface="Marianne" panose="02000000000000000000" pitchFamily="2" charset="0"/>
              </a:rPr>
              <a:t>2025 : une procédure mieux accompagnée en amont</a:t>
            </a:r>
          </a:p>
        </p:txBody>
      </p:sp>
      <p:pic>
        <p:nvPicPr>
          <p:cNvPr id="6" name="Image 5">
            <a:hlinkClick r:id="rId2"/>
            <a:extLst>
              <a:ext uri="{FF2B5EF4-FFF2-40B4-BE49-F238E27FC236}">
                <a16:creationId xmlns:a16="http://schemas.microsoft.com/office/drawing/2014/main" id="{C4ABEA9E-34F3-4EF5-BE9A-A847E016B8CF}"/>
              </a:ext>
            </a:extLst>
          </p:cNvPr>
          <p:cNvPicPr>
            <a:picLocks noChangeAspect="1"/>
          </p:cNvPicPr>
          <p:nvPr/>
        </p:nvPicPr>
        <p:blipFill>
          <a:blip r:embed="rId3"/>
          <a:stretch>
            <a:fillRect/>
          </a:stretch>
        </p:blipFill>
        <p:spPr>
          <a:xfrm>
            <a:off x="358211" y="2409987"/>
            <a:ext cx="3880575" cy="2263164"/>
          </a:xfrm>
          <a:prstGeom prst="rect">
            <a:avLst/>
          </a:prstGeom>
        </p:spPr>
      </p:pic>
      <p:sp>
        <p:nvSpPr>
          <p:cNvPr id="8" name="Rectangle 7">
            <a:extLst>
              <a:ext uri="{FF2B5EF4-FFF2-40B4-BE49-F238E27FC236}">
                <a16:creationId xmlns:a16="http://schemas.microsoft.com/office/drawing/2014/main" id="{16F4B9D8-7043-47EB-B3EF-624C2F564C1A}"/>
              </a:ext>
            </a:extLst>
          </p:cNvPr>
          <p:cNvSpPr/>
          <p:nvPr/>
        </p:nvSpPr>
        <p:spPr>
          <a:xfrm>
            <a:off x="4582560" y="2510517"/>
            <a:ext cx="4203229" cy="2062103"/>
          </a:xfrm>
          <a:prstGeom prst="rect">
            <a:avLst/>
          </a:prstGeom>
        </p:spPr>
        <p:txBody>
          <a:bodyPr wrap="square">
            <a:spAutoFit/>
          </a:bodyPr>
          <a:lstStyle/>
          <a:p>
            <a:pPr marL="285750" indent="-285750">
              <a:buFont typeface="Wingdings" panose="05000000000000000000" pitchFamily="2" charset="2"/>
              <a:buChar char="Ø"/>
            </a:pPr>
            <a:r>
              <a:rPr lang="fr-FR" sz="1600" dirty="0">
                <a:solidFill>
                  <a:schemeClr val="tx2">
                    <a:lumMod val="75000"/>
                  </a:schemeClr>
                </a:solidFill>
                <a:latin typeface="Marianne" panose="02000000000000000000" pitchFamily="2" charset="0"/>
                <a:ea typeface="+mj-ea"/>
                <a:cs typeface="+mj-cs"/>
              </a:rPr>
              <a:t>Tester les différentes étapes</a:t>
            </a:r>
          </a:p>
          <a:p>
            <a:endParaRPr lang="fr-FR" sz="1600" dirty="0">
              <a:solidFill>
                <a:schemeClr val="tx2">
                  <a:lumMod val="75000"/>
                </a:schemeClr>
              </a:solidFill>
              <a:latin typeface="Marianne" panose="02000000000000000000" pitchFamily="2" charset="0"/>
              <a:ea typeface="+mj-ea"/>
              <a:cs typeface="+mj-cs"/>
            </a:endParaRPr>
          </a:p>
          <a:p>
            <a:pPr marL="285750" indent="-285750">
              <a:buFont typeface="Wingdings" panose="05000000000000000000" pitchFamily="2" charset="2"/>
              <a:buChar char="Ø"/>
            </a:pPr>
            <a:r>
              <a:rPr lang="fr-FR" sz="1600" dirty="0">
                <a:solidFill>
                  <a:schemeClr val="tx2">
                    <a:lumMod val="75000"/>
                  </a:schemeClr>
                </a:solidFill>
                <a:latin typeface="Marianne" panose="02000000000000000000" pitchFamily="2" charset="0"/>
                <a:ea typeface="+mj-ea"/>
                <a:cs typeface="+mj-cs"/>
              </a:rPr>
              <a:t>Limiter le stress lié à l’inconnu</a:t>
            </a:r>
          </a:p>
          <a:p>
            <a:endParaRPr lang="fr-FR" sz="1600" dirty="0">
              <a:solidFill>
                <a:schemeClr val="tx2">
                  <a:lumMod val="75000"/>
                </a:schemeClr>
              </a:solidFill>
              <a:latin typeface="Marianne" panose="02000000000000000000" pitchFamily="2" charset="0"/>
              <a:ea typeface="+mj-ea"/>
              <a:cs typeface="+mj-cs"/>
            </a:endParaRPr>
          </a:p>
          <a:p>
            <a:pPr marL="285750" indent="-285750">
              <a:buFont typeface="Wingdings" panose="05000000000000000000" pitchFamily="2" charset="2"/>
              <a:buChar char="Ø"/>
            </a:pPr>
            <a:r>
              <a:rPr lang="fr-FR" sz="1600" dirty="0">
                <a:solidFill>
                  <a:schemeClr val="tx2">
                    <a:lumMod val="75000"/>
                  </a:schemeClr>
                </a:solidFill>
                <a:latin typeface="Marianne" panose="02000000000000000000" pitchFamily="2" charset="0"/>
                <a:ea typeface="+mj-ea"/>
                <a:cs typeface="+mj-cs"/>
              </a:rPr>
              <a:t>Accessible depuis </a:t>
            </a:r>
            <a:r>
              <a:rPr lang="fr-FR" sz="1600" b="1" dirty="0">
                <a:solidFill>
                  <a:schemeClr val="tx2">
                    <a:lumMod val="75000"/>
                  </a:schemeClr>
                </a:solidFill>
                <a:latin typeface="Marianne" panose="02000000000000000000" pitchFamily="2" charset="0"/>
                <a:ea typeface="+mj-ea"/>
                <a:cs typeface="+mj-cs"/>
              </a:rPr>
              <a:t>parcoursup.gouv.fr</a:t>
            </a:r>
          </a:p>
          <a:p>
            <a:pPr marL="285750" indent="-285750">
              <a:buFont typeface="Wingdings" panose="05000000000000000000" pitchFamily="2" charset="2"/>
              <a:buChar char="Ø"/>
            </a:pPr>
            <a:endParaRPr lang="fr-FR" sz="1600" b="1" dirty="0">
              <a:solidFill>
                <a:schemeClr val="tx2">
                  <a:lumMod val="75000"/>
                </a:schemeClr>
              </a:solidFill>
              <a:latin typeface="Marianne" panose="02000000000000000000" pitchFamily="2" charset="0"/>
              <a:ea typeface="+mj-ea"/>
              <a:cs typeface="+mj-cs"/>
            </a:endParaRPr>
          </a:p>
          <a:p>
            <a:pPr marL="285750" indent="-285750">
              <a:buFont typeface="Wingdings" panose="05000000000000000000" pitchFamily="2" charset="2"/>
              <a:buChar char="Ø"/>
            </a:pPr>
            <a:r>
              <a:rPr lang="fr-FR" sz="1600" dirty="0">
                <a:solidFill>
                  <a:schemeClr val="tx2">
                    <a:lumMod val="75000"/>
                  </a:schemeClr>
                </a:solidFill>
                <a:latin typeface="Marianne" panose="02000000000000000000" pitchFamily="2" charset="0"/>
                <a:ea typeface="+mj-ea"/>
                <a:cs typeface="+mj-cs"/>
              </a:rPr>
              <a:t>Des conseils, des vidéos, une FAQ</a:t>
            </a:r>
          </a:p>
          <a:p>
            <a:pPr marL="285750" indent="-285750">
              <a:buFont typeface="Wingdings" panose="05000000000000000000" pitchFamily="2" charset="2"/>
              <a:buChar char="Ø"/>
            </a:pPr>
            <a:endParaRPr lang="fr-FR" sz="1600" b="1" dirty="0">
              <a:solidFill>
                <a:schemeClr val="tx2">
                  <a:lumMod val="75000"/>
                </a:schemeClr>
              </a:solidFill>
              <a:latin typeface="Marianne" panose="02000000000000000000" pitchFamily="2" charset="0"/>
              <a:ea typeface="+mj-ea"/>
              <a:cs typeface="+mj-cs"/>
            </a:endParaRPr>
          </a:p>
        </p:txBody>
      </p:sp>
    </p:spTree>
    <p:extLst>
      <p:ext uri="{BB962C8B-B14F-4D97-AF65-F5344CB8AC3E}">
        <p14:creationId xmlns:p14="http://schemas.microsoft.com/office/powerpoint/2010/main" val="35915452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3"/>
          <p:cNvSpPr txBox="1">
            <a:spLocks/>
          </p:cNvSpPr>
          <p:nvPr/>
        </p:nvSpPr>
        <p:spPr>
          <a:xfrm>
            <a:off x="8340050" y="4857150"/>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z="1050">
                <a:solidFill>
                  <a:prstClr val="white"/>
                </a:solidFill>
                <a:latin typeface="Marianne" panose="02000000000000000000" pitchFamily="2" charset="0"/>
              </a:rPr>
              <a:pPr/>
              <a:t>20</a:t>
            </a:fld>
            <a:endParaRPr lang="fr-FR" sz="1050" dirty="0">
              <a:solidFill>
                <a:prstClr val="white"/>
              </a:solidFill>
              <a:latin typeface="Marianne" panose="02000000000000000000" pitchFamily="2" charset="0"/>
            </a:endParaRPr>
          </a:p>
        </p:txBody>
      </p:sp>
      <p:sp>
        <p:nvSpPr>
          <p:cNvPr id="31" name="Espace réservé du contenu 2"/>
          <p:cNvSpPr>
            <a:spLocks noGrp="1"/>
          </p:cNvSpPr>
          <p:nvPr>
            <p:ph sz="quarter" idx="14"/>
          </p:nvPr>
        </p:nvSpPr>
        <p:spPr>
          <a:xfrm>
            <a:off x="269999" y="970890"/>
            <a:ext cx="8491577" cy="3608794"/>
          </a:xfrm>
        </p:spPr>
        <p:txBody>
          <a:bodyPr/>
          <a:lstStyle/>
          <a:p>
            <a:pPr marL="285750" indent="-285750" algn="just" defTabSz="342900">
              <a:spcAft>
                <a:spcPts val="600"/>
              </a:spcAft>
              <a:buClr>
                <a:schemeClr val="accent4"/>
              </a:buClr>
              <a:buSzPct val="100000"/>
              <a:buFont typeface="Wingdings" panose="05000000000000000000" pitchFamily="2" charset="2"/>
              <a:buChar char="Ø"/>
              <a:defRPr/>
            </a:pPr>
            <a:r>
              <a:rPr lang="fr-FR" sz="1800" b="1" dirty="0">
                <a:solidFill>
                  <a:srgbClr val="F28E65"/>
                </a:solidFill>
                <a:latin typeface="Marianne" panose="02000000000000000000" pitchFamily="2" charset="0"/>
              </a:rPr>
              <a:t>Quelles réponses des formations ?</a:t>
            </a:r>
          </a:p>
          <a:p>
            <a:pPr marL="470297" lvl="2" indent="0" algn="just" defTabSz="342900">
              <a:spcBef>
                <a:spcPts val="0"/>
              </a:spcBef>
              <a:spcAft>
                <a:spcPts val="450"/>
              </a:spcAft>
              <a:buSzTx/>
              <a:buNone/>
              <a:defRPr/>
            </a:pPr>
            <a:r>
              <a:rPr lang="fr-FR" sz="1350" dirty="0">
                <a:solidFill>
                  <a:srgbClr val="000091"/>
                </a:solidFill>
                <a:latin typeface="Marianne" panose="02000000000000000000" pitchFamily="2" charset="0"/>
              </a:rPr>
              <a:t>Les formations sélectives  : </a:t>
            </a:r>
            <a:r>
              <a:rPr lang="fr-FR" sz="1200" dirty="0">
                <a:solidFill>
                  <a:srgbClr val="F28E65"/>
                </a:solidFill>
                <a:latin typeface="Marianne" panose="02000000000000000000" pitchFamily="2" charset="0"/>
              </a:rPr>
              <a:t>Oui</a:t>
            </a:r>
            <a:r>
              <a:rPr lang="fr-FR" sz="1350" dirty="0">
                <a:solidFill>
                  <a:srgbClr val="0C5076"/>
                </a:solidFill>
                <a:latin typeface="Marianne" panose="02000000000000000000" pitchFamily="2" charset="0"/>
              </a:rPr>
              <a:t> </a:t>
            </a:r>
            <a:r>
              <a:rPr lang="fr-FR" sz="1350" dirty="0">
                <a:solidFill>
                  <a:srgbClr val="000091"/>
                </a:solidFill>
                <a:latin typeface="Marianne" panose="02000000000000000000" pitchFamily="2" charset="0"/>
              </a:rPr>
              <a:t>ou</a:t>
            </a:r>
            <a:r>
              <a:rPr lang="fr-FR" sz="1350" dirty="0">
                <a:solidFill>
                  <a:srgbClr val="0C5076"/>
                </a:solidFill>
                <a:latin typeface="Marianne" panose="02000000000000000000" pitchFamily="2" charset="0"/>
              </a:rPr>
              <a:t> </a:t>
            </a:r>
            <a:r>
              <a:rPr lang="fr-FR" sz="1200" dirty="0">
                <a:solidFill>
                  <a:srgbClr val="F28E65"/>
                </a:solidFill>
                <a:latin typeface="Marianne" panose="02000000000000000000" pitchFamily="2" charset="0"/>
              </a:rPr>
              <a:t>Non</a:t>
            </a:r>
            <a:r>
              <a:rPr lang="fr-FR" sz="1350" dirty="0">
                <a:solidFill>
                  <a:srgbClr val="0C5076"/>
                </a:solidFill>
                <a:latin typeface="Marianne" panose="02000000000000000000" pitchFamily="2" charset="0"/>
              </a:rPr>
              <a:t> </a:t>
            </a:r>
          </a:p>
          <a:p>
            <a:pPr marL="470297" algn="just"/>
            <a:r>
              <a:rPr lang="fr-FR" sz="1350" dirty="0">
                <a:latin typeface="Marianne" panose="02000000000000000000" pitchFamily="2" charset="0"/>
              </a:rPr>
              <a:t>Les formations non sélectives : </a:t>
            </a:r>
            <a:r>
              <a:rPr lang="fr-FR" sz="1200" dirty="0">
                <a:solidFill>
                  <a:srgbClr val="F28E65"/>
                </a:solidFill>
                <a:latin typeface="Marianne" panose="02000000000000000000" pitchFamily="2" charset="0"/>
              </a:rPr>
              <a:t>Oui</a:t>
            </a:r>
            <a:r>
              <a:rPr lang="fr-FR" sz="1350" dirty="0">
                <a:latin typeface="Marianne" panose="02000000000000000000" pitchFamily="2" charset="0"/>
              </a:rPr>
              <a:t> ou </a:t>
            </a:r>
            <a:r>
              <a:rPr lang="fr-FR" sz="1200" dirty="0">
                <a:solidFill>
                  <a:srgbClr val="F28E65"/>
                </a:solidFill>
                <a:latin typeface="Marianne" panose="02000000000000000000" pitchFamily="2" charset="0"/>
              </a:rPr>
              <a:t>Oui-Si </a:t>
            </a:r>
          </a:p>
          <a:p>
            <a:pPr marL="470297" lvl="2" indent="0" algn="just" defTabSz="342900">
              <a:spcBef>
                <a:spcPts val="0"/>
              </a:spcBef>
              <a:spcAft>
                <a:spcPts val="0"/>
              </a:spcAft>
              <a:buSzTx/>
              <a:buNone/>
              <a:defRPr/>
            </a:pPr>
            <a:endParaRPr lang="fr-FR" sz="675" b="1" dirty="0">
              <a:solidFill>
                <a:srgbClr val="3D566E"/>
              </a:solidFill>
              <a:latin typeface="Marianne" panose="02000000000000000000" pitchFamily="2" charset="0"/>
            </a:endParaRPr>
          </a:p>
          <a:p>
            <a:pPr marL="285750" indent="-285750" algn="just" defTabSz="342900">
              <a:spcAft>
                <a:spcPts val="600"/>
              </a:spcAft>
              <a:buClr>
                <a:schemeClr val="accent4"/>
              </a:buClr>
              <a:buSzPct val="100000"/>
              <a:buFont typeface="Wingdings" panose="05000000000000000000" pitchFamily="2" charset="2"/>
              <a:buChar char="Ø"/>
              <a:defRPr/>
            </a:pPr>
            <a:r>
              <a:rPr lang="fr-FR" sz="1800" b="1" dirty="0">
                <a:solidFill>
                  <a:srgbClr val="F28E65"/>
                </a:solidFill>
                <a:latin typeface="Marianne" panose="02000000000000000000" pitchFamily="2" charset="0"/>
              </a:rPr>
              <a:t>Dans quels délais les formations répondent-elles ?</a:t>
            </a:r>
            <a:endParaRPr lang="fr-FR" sz="1350" b="1" dirty="0">
              <a:solidFill>
                <a:srgbClr val="3D566E"/>
              </a:solidFill>
              <a:latin typeface="Marianne" panose="02000000000000000000" pitchFamily="2" charset="0"/>
            </a:endParaRPr>
          </a:p>
          <a:p>
            <a:pPr marL="470297" lvl="2" indent="0" algn="just" defTabSz="342900">
              <a:spcBef>
                <a:spcPts val="0"/>
              </a:spcBef>
              <a:spcAft>
                <a:spcPts val="450"/>
              </a:spcAft>
              <a:buSzTx/>
              <a:buNone/>
              <a:defRPr/>
            </a:pPr>
            <a:r>
              <a:rPr lang="fr-FR" sz="1350" dirty="0">
                <a:solidFill>
                  <a:srgbClr val="000091"/>
                </a:solidFill>
                <a:latin typeface="Marianne" panose="02000000000000000000" pitchFamily="2" charset="0"/>
              </a:rPr>
              <a:t>Délai de réponse de 8 jours maximum </a:t>
            </a:r>
          </a:p>
          <a:p>
            <a:pPr marL="470297" lvl="2" indent="0" algn="just" defTabSz="342900">
              <a:spcBef>
                <a:spcPts val="0"/>
              </a:spcBef>
              <a:spcAft>
                <a:spcPts val="450"/>
              </a:spcAft>
              <a:buSzTx/>
              <a:buNone/>
              <a:defRPr/>
            </a:pPr>
            <a:r>
              <a:rPr lang="fr-FR" sz="1350" dirty="0">
                <a:solidFill>
                  <a:srgbClr val="000091"/>
                </a:solidFill>
                <a:latin typeface="Marianne" panose="02000000000000000000" pitchFamily="2" charset="0"/>
              </a:rPr>
              <a:t>La pause estivale : du 11 juillet 2025 et 22 août 2025</a:t>
            </a:r>
          </a:p>
          <a:p>
            <a:pPr marL="470297" lvl="2" indent="0" algn="just" defTabSz="342900">
              <a:spcBef>
                <a:spcPts val="0"/>
              </a:spcBef>
              <a:spcAft>
                <a:spcPts val="0"/>
              </a:spcAft>
              <a:buSzTx/>
              <a:buNone/>
              <a:defRPr/>
            </a:pPr>
            <a:endParaRPr lang="fr-FR" sz="675" b="1" dirty="0">
              <a:solidFill>
                <a:srgbClr val="3D566E"/>
              </a:solidFill>
              <a:latin typeface="Marianne" panose="02000000000000000000" pitchFamily="2" charset="0"/>
            </a:endParaRPr>
          </a:p>
          <a:p>
            <a:pPr marL="285750" indent="-285750" algn="just" defTabSz="342900">
              <a:spcAft>
                <a:spcPts val="600"/>
              </a:spcAft>
              <a:buClr>
                <a:schemeClr val="accent4"/>
              </a:buClr>
              <a:buSzPct val="100000"/>
              <a:buFont typeface="Wingdings" panose="05000000000000000000" pitchFamily="2" charset="2"/>
              <a:buChar char="Ø"/>
              <a:defRPr/>
            </a:pPr>
            <a:r>
              <a:rPr lang="fr-FR" sz="1800" b="1" dirty="0">
                <a:solidFill>
                  <a:srgbClr val="F28E65"/>
                </a:solidFill>
                <a:latin typeface="Marianne" panose="02000000000000000000" pitchFamily="2" charset="0"/>
              </a:rPr>
              <a:t>Dans quels délais répondre aux propositions d’admission ? </a:t>
            </a:r>
          </a:p>
          <a:p>
            <a:pPr marL="470297" lvl="2" indent="0" algn="just" defTabSz="342900">
              <a:spcBef>
                <a:spcPts val="0"/>
              </a:spcBef>
              <a:spcAft>
                <a:spcPts val="450"/>
              </a:spcAft>
              <a:buSzTx/>
              <a:buNone/>
              <a:defRPr/>
            </a:pPr>
            <a:r>
              <a:rPr lang="fr-FR" sz="1350" b="1" dirty="0">
                <a:solidFill>
                  <a:srgbClr val="000091"/>
                </a:solidFill>
                <a:latin typeface="Marianne" panose="02000000000000000000" pitchFamily="2" charset="0"/>
              </a:rPr>
              <a:t>Une alerte (mail et sms) lorsqu’une proposition arrive  </a:t>
            </a:r>
          </a:p>
          <a:p>
            <a:pPr marL="136922" algn="just"/>
            <a:r>
              <a:rPr lang="fr-FR" sz="1200" dirty="0">
                <a:solidFill>
                  <a:srgbClr val="000091"/>
                </a:solidFill>
                <a:latin typeface="Marianne" panose="02000000000000000000" pitchFamily="2" charset="0"/>
              </a:rPr>
              <a:t>→ pour une proposition reçue entre le 11 juin et le 22 août 2025 : le candidat a 2 jours pour répondre </a:t>
            </a:r>
          </a:p>
          <a:p>
            <a:pPr marL="136922" algn="just"/>
            <a:r>
              <a:rPr lang="fr-FR" sz="1200" dirty="0">
                <a:solidFill>
                  <a:srgbClr val="000091"/>
                </a:solidFill>
                <a:latin typeface="Marianne" panose="02000000000000000000" pitchFamily="2" charset="0"/>
              </a:rPr>
              <a:t>→ pour une proposition reçue entre le 23 août et le 11 septembre 2025 : le candidat a toute la journée pour répondre</a:t>
            </a:r>
          </a:p>
        </p:txBody>
      </p:sp>
      <p:sp>
        <p:nvSpPr>
          <p:cNvPr id="6" name="Rectangle à coins arrondis 5"/>
          <p:cNvSpPr/>
          <p:nvPr/>
        </p:nvSpPr>
        <p:spPr>
          <a:xfrm>
            <a:off x="4651957" y="181747"/>
            <a:ext cx="4110421" cy="408623"/>
          </a:xfrm>
          <a:prstGeom prst="roundRect">
            <a:avLst/>
          </a:prstGeom>
          <a:solidFill>
            <a:srgbClr val="34CB6A"/>
          </a:solidFill>
        </p:spPr>
        <p:txBody>
          <a:bodyPr wrap="none">
            <a:spAutoFit/>
          </a:bodyPr>
          <a:lstStyle/>
          <a:p>
            <a:pPr algn="ctr"/>
            <a:r>
              <a:rPr lang="fr-FR" b="1" dirty="0">
                <a:solidFill>
                  <a:schemeClr val="bg1"/>
                </a:solidFill>
                <a:latin typeface="Marianne" panose="02000000000000000000" pitchFamily="2" charset="0"/>
              </a:rPr>
              <a:t>Focus sur la phase complémentaire</a:t>
            </a:r>
          </a:p>
        </p:txBody>
      </p:sp>
      <p:sp>
        <p:nvSpPr>
          <p:cNvPr id="7" name="Espace réservé du numéro de diapositive 5"/>
          <p:cNvSpPr>
            <a:spLocks noGrp="1"/>
          </p:cNvSpPr>
          <p:nvPr>
            <p:ph type="sldNum" sz="quarter" idx="12"/>
          </p:nvPr>
        </p:nvSpPr>
        <p:spPr>
          <a:xfrm>
            <a:off x="7596336" y="4783500"/>
            <a:ext cx="1170000" cy="360000"/>
          </a:xfrm>
        </p:spPr>
        <p:txBody>
          <a:bodyPr/>
          <a:lstStyle/>
          <a:p>
            <a:endParaRPr lang="fr-FR" dirty="0">
              <a:latin typeface="Marianne" panose="02000000000000000000" pitchFamily="2" charset="0"/>
            </a:endParaRPr>
          </a:p>
        </p:txBody>
      </p:sp>
      <p:sp>
        <p:nvSpPr>
          <p:cNvPr id="9" name="Rectangle 8">
            <a:extLst>
              <a:ext uri="{FF2B5EF4-FFF2-40B4-BE49-F238E27FC236}">
                <a16:creationId xmlns:a16="http://schemas.microsoft.com/office/drawing/2014/main" id="{72788B36-01E5-4282-887E-2831B3EB97BD}"/>
              </a:ext>
            </a:extLst>
          </p:cNvPr>
          <p:cNvSpPr/>
          <p:nvPr/>
        </p:nvSpPr>
        <p:spPr>
          <a:xfrm>
            <a:off x="371158" y="4324465"/>
            <a:ext cx="8289257" cy="286232"/>
          </a:xfrm>
          <a:prstGeom prst="rect">
            <a:avLst/>
          </a:prstGeom>
          <a:solidFill>
            <a:srgbClr val="000091"/>
          </a:solidFill>
        </p:spPr>
        <p:txBody>
          <a:bodyPr wrap="square">
            <a:spAutoFit/>
          </a:bodyPr>
          <a:lstStyle/>
          <a:p>
            <a:pPr marL="0" lvl="1" algn="just" defTabSz="609585">
              <a:lnSpc>
                <a:spcPct val="90000"/>
              </a:lnSpc>
              <a:buSzPct val="100000"/>
              <a:defRPr/>
            </a:pPr>
            <a:r>
              <a:rPr lang="fr-FR" sz="1400" b="1" u="sng" dirty="0">
                <a:solidFill>
                  <a:srgbClr val="F28E65"/>
                </a:solidFill>
                <a:latin typeface="Marianne" panose="02000000000000000000" pitchFamily="2" charset="0"/>
              </a:rPr>
              <a:t>Info</a:t>
            </a:r>
            <a:r>
              <a:rPr lang="fr-FR" sz="1400" b="1" kern="0" dirty="0">
                <a:solidFill>
                  <a:schemeClr val="bg1"/>
                </a:solidFill>
                <a:latin typeface="Marianne" panose="02000000000000000000" pitchFamily="2" charset="0"/>
              </a:rPr>
              <a:t> </a:t>
            </a:r>
            <a:r>
              <a:rPr lang="fr-FR" sz="1400" kern="0" dirty="0">
                <a:solidFill>
                  <a:schemeClr val="bg1"/>
                </a:solidFill>
                <a:latin typeface="Marianne" panose="02000000000000000000" pitchFamily="2" charset="0"/>
              </a:rPr>
              <a:t>: suspension des délais de réponse pour les lycéens pendant les épreuves écrites du Bac</a:t>
            </a:r>
          </a:p>
        </p:txBody>
      </p:sp>
    </p:spTree>
    <p:extLst>
      <p:ext uri="{BB962C8B-B14F-4D97-AF65-F5344CB8AC3E}">
        <p14:creationId xmlns:p14="http://schemas.microsoft.com/office/powerpoint/2010/main" val="22549765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contenu 2"/>
          <p:cNvSpPr>
            <a:spLocks noGrp="1"/>
          </p:cNvSpPr>
          <p:nvPr>
            <p:ph sz="quarter" idx="14"/>
          </p:nvPr>
        </p:nvSpPr>
        <p:spPr>
          <a:xfrm>
            <a:off x="438615" y="819556"/>
            <a:ext cx="8327721" cy="3889078"/>
          </a:xfrm>
        </p:spPr>
        <p:txBody>
          <a:bodyPr/>
          <a:lstStyle/>
          <a:p>
            <a:pPr marL="285750" indent="-285750" defTabSz="342900">
              <a:spcAft>
                <a:spcPts val="900"/>
              </a:spcAft>
              <a:buClr>
                <a:schemeClr val="accent4"/>
              </a:buClr>
              <a:buSzPct val="100000"/>
              <a:buFont typeface="Wingdings" panose="05000000000000000000" pitchFamily="2" charset="2"/>
              <a:buChar char="Ø"/>
              <a:defRPr/>
            </a:pPr>
            <a:r>
              <a:rPr lang="fr-FR" sz="1600" b="1" dirty="0">
                <a:solidFill>
                  <a:srgbClr val="F28E65"/>
                </a:solidFill>
                <a:latin typeface="Marianne" panose="02000000000000000000" pitchFamily="2" charset="0"/>
              </a:rPr>
              <a:t>Quand ? </a:t>
            </a:r>
            <a:endParaRPr lang="fr-FR" sz="1600" b="1" dirty="0">
              <a:solidFill>
                <a:srgbClr val="EC130E"/>
              </a:solidFill>
              <a:latin typeface="Marianne" panose="02000000000000000000" pitchFamily="2" charset="0"/>
            </a:endParaRPr>
          </a:p>
          <a:p>
            <a:pPr algn="just"/>
            <a:r>
              <a:rPr lang="fr-FR" sz="1300" b="1" dirty="0">
                <a:solidFill>
                  <a:srgbClr val="ED7454"/>
                </a:solidFill>
                <a:latin typeface="Marianne" panose="02000000000000000000" pitchFamily="2" charset="0"/>
              </a:rPr>
              <a:t>À partir du 1er juillet 2025, </a:t>
            </a:r>
            <a:r>
              <a:rPr lang="fr-FR" sz="1300" dirty="0">
                <a:latin typeface="Marianne" panose="02000000000000000000" pitchFamily="2" charset="0"/>
              </a:rPr>
              <a:t>chaque académie active la </a:t>
            </a:r>
            <a:r>
              <a:rPr lang="fr-FR" sz="1300" b="1" dirty="0">
                <a:solidFill>
                  <a:srgbClr val="ED7454"/>
                </a:solidFill>
                <a:latin typeface="Marianne" panose="02000000000000000000" pitchFamily="2" charset="0"/>
              </a:rPr>
              <a:t>commission d’accès à l’enseignement supérieur (CAES)</a:t>
            </a:r>
            <a:r>
              <a:rPr lang="fr-FR" sz="1300" b="1" dirty="0">
                <a:latin typeface="Marianne" panose="02000000000000000000" pitchFamily="2" charset="0"/>
              </a:rPr>
              <a:t> </a:t>
            </a:r>
            <a:r>
              <a:rPr lang="fr-FR" sz="1300" dirty="0">
                <a:latin typeface="Marianne" panose="02000000000000000000" pitchFamily="2" charset="0"/>
              </a:rPr>
              <a:t>présidée par le recteur de région académique. </a:t>
            </a:r>
          </a:p>
          <a:p>
            <a:pPr algn="just"/>
            <a:endParaRPr lang="fr-FR" sz="800" dirty="0">
              <a:latin typeface="Marianne" panose="02000000000000000000" pitchFamily="2" charset="0"/>
            </a:endParaRPr>
          </a:p>
          <a:p>
            <a:pPr marL="285750" indent="-285750" algn="just">
              <a:buFont typeface="Wingdings" panose="05000000000000000000" pitchFamily="2" charset="2"/>
              <a:buChar char="Ø"/>
            </a:pPr>
            <a:r>
              <a:rPr lang="fr-FR" sz="1600" b="1" dirty="0">
                <a:solidFill>
                  <a:srgbClr val="F28E65"/>
                </a:solidFill>
                <a:latin typeface="Marianne" panose="02000000000000000000" pitchFamily="2" charset="0"/>
              </a:rPr>
              <a:t>Pour qui ? </a:t>
            </a:r>
          </a:p>
          <a:p>
            <a:pPr algn="just"/>
            <a:r>
              <a:rPr lang="fr-FR" sz="1300" dirty="0">
                <a:latin typeface="Marianne" panose="02000000000000000000" pitchFamily="2" charset="0"/>
              </a:rPr>
              <a:t>La CAES a pour objectif </a:t>
            </a:r>
            <a:r>
              <a:rPr lang="fr-FR" sz="1300" b="1" dirty="0">
                <a:latin typeface="Marianne" panose="02000000000000000000" pitchFamily="2" charset="0"/>
              </a:rPr>
              <a:t>d’aider les candidats </a:t>
            </a:r>
            <a:r>
              <a:rPr lang="fr-FR" sz="1300" dirty="0">
                <a:latin typeface="Marianne" panose="02000000000000000000" pitchFamily="2" charset="0"/>
              </a:rPr>
              <a:t>qui ont formulé des vœux en phase principale et en phase complémentaire et n'ont reçu aucune proposition d'admission. </a:t>
            </a:r>
            <a:r>
              <a:rPr lang="fr-FR" sz="1300" b="1" dirty="0">
                <a:solidFill>
                  <a:srgbClr val="ED7454"/>
                </a:solidFill>
                <a:latin typeface="Marianne" panose="02000000000000000000" pitchFamily="2" charset="0"/>
              </a:rPr>
              <a:t>Cette commission étudie leur dossier et leur propose une formation au plus près de leur projet et en fonction des places disponibles</a:t>
            </a:r>
            <a:r>
              <a:rPr lang="fr-FR" sz="1350" b="1" dirty="0">
                <a:solidFill>
                  <a:srgbClr val="ED7454"/>
                </a:solidFill>
                <a:latin typeface="Marianne" panose="02000000000000000000" pitchFamily="2" charset="0"/>
              </a:rPr>
              <a:t>. </a:t>
            </a:r>
          </a:p>
          <a:p>
            <a:pPr algn="just"/>
            <a:endParaRPr lang="fr-FR" sz="500" b="1" dirty="0">
              <a:latin typeface="Marianne" panose="02000000000000000000" pitchFamily="2" charset="0"/>
            </a:endParaRPr>
          </a:p>
          <a:p>
            <a:pPr marL="285750" indent="-285750" algn="just">
              <a:buFont typeface="Wingdings" panose="05000000000000000000" pitchFamily="2" charset="2"/>
              <a:buChar char="Ø"/>
            </a:pPr>
            <a:r>
              <a:rPr lang="fr-FR" sz="1600" b="1" dirty="0">
                <a:solidFill>
                  <a:srgbClr val="F28E65"/>
                </a:solidFill>
                <a:latin typeface="Marianne" panose="02000000000000000000" pitchFamily="2" charset="0"/>
              </a:rPr>
              <a:t>Comment saisir la CAES ? </a:t>
            </a:r>
          </a:p>
          <a:p>
            <a:pPr algn="just"/>
            <a:r>
              <a:rPr lang="fr-FR" sz="1300" dirty="0">
                <a:latin typeface="Marianne" panose="02000000000000000000" pitchFamily="2" charset="0"/>
              </a:rPr>
              <a:t>Les candidats concernés recevront </a:t>
            </a:r>
            <a:r>
              <a:rPr lang="fr-FR" sz="1300" b="1" dirty="0">
                <a:solidFill>
                  <a:srgbClr val="ED7454"/>
                </a:solidFill>
                <a:latin typeface="Marianne" panose="02000000000000000000" pitchFamily="2" charset="0"/>
              </a:rPr>
              <a:t>un message et un sms pour les informer de l’ouverture des CAES et les équipes Parcoursup les contacteront également par téléphone</a:t>
            </a:r>
            <a:r>
              <a:rPr lang="fr-FR" sz="1300" dirty="0">
                <a:latin typeface="Marianne" panose="02000000000000000000" pitchFamily="2" charset="0"/>
              </a:rPr>
              <a:t> pour leur expliquer en quoi consiste le travail des CAES et les inviter à les solliciter. </a:t>
            </a:r>
          </a:p>
          <a:p>
            <a:pPr algn="just"/>
            <a:r>
              <a:rPr lang="fr-FR" sz="1300" dirty="0">
                <a:latin typeface="Marianne" panose="02000000000000000000" pitchFamily="2" charset="0"/>
              </a:rPr>
              <a:t>Les candidats doivent cliquer sur le bouton « je sollicite la CAES » dans leur dossier Parcoursup disponible à compter du 1</a:t>
            </a:r>
            <a:r>
              <a:rPr lang="fr-FR" sz="1300" baseline="30000" dirty="0">
                <a:latin typeface="Marianne" panose="02000000000000000000" pitchFamily="2" charset="0"/>
              </a:rPr>
              <a:t>er</a:t>
            </a:r>
            <a:r>
              <a:rPr lang="fr-FR" sz="1300" dirty="0">
                <a:latin typeface="Marianne" panose="02000000000000000000" pitchFamily="2" charset="0"/>
              </a:rPr>
              <a:t> juillet 2025. </a:t>
            </a:r>
            <a:r>
              <a:rPr lang="fr-FR" sz="1300" b="1" dirty="0">
                <a:latin typeface="Marianne" panose="02000000000000000000" pitchFamily="2" charset="0"/>
              </a:rPr>
              <a:t>Ils répondront à quelques questions pour cerner leurs besoins</a:t>
            </a:r>
            <a:r>
              <a:rPr lang="fr-FR" sz="1300" dirty="0">
                <a:latin typeface="Marianne" panose="02000000000000000000" pitchFamily="2" charset="0"/>
              </a:rPr>
              <a:t>.</a:t>
            </a:r>
          </a:p>
          <a:p>
            <a:pPr algn="just"/>
            <a:r>
              <a:rPr lang="fr-FR" sz="1300" b="1" dirty="0">
                <a:solidFill>
                  <a:srgbClr val="ED7454"/>
                </a:solidFill>
                <a:latin typeface="Marianne" panose="02000000000000000000" pitchFamily="2" charset="0"/>
              </a:rPr>
              <a:t>Les propositions d’admission </a:t>
            </a:r>
            <a:r>
              <a:rPr lang="fr-FR" sz="1300" dirty="0">
                <a:latin typeface="Marianne" panose="02000000000000000000" pitchFamily="2" charset="0"/>
              </a:rPr>
              <a:t>formulées par la CAES se font </a:t>
            </a:r>
            <a:r>
              <a:rPr lang="fr-FR" sz="1300" b="1" dirty="0">
                <a:solidFill>
                  <a:srgbClr val="ED7454"/>
                </a:solidFill>
                <a:latin typeface="Marianne" panose="02000000000000000000" pitchFamily="2" charset="0"/>
              </a:rPr>
              <a:t>directement dans le dossier du candidat. </a:t>
            </a:r>
          </a:p>
          <a:p>
            <a:endParaRPr lang="fr-FR" dirty="0">
              <a:latin typeface="Marianne" panose="02000000000000000000" pitchFamily="2" charset="0"/>
            </a:endParaRPr>
          </a:p>
          <a:p>
            <a:endParaRPr lang="fr-FR" dirty="0">
              <a:latin typeface="Marianne" panose="02000000000000000000" pitchFamily="2" charset="0"/>
            </a:endParaRPr>
          </a:p>
        </p:txBody>
      </p:sp>
      <p:sp>
        <p:nvSpPr>
          <p:cNvPr id="5" name="Rectangle à coins arrondis 4"/>
          <p:cNvSpPr/>
          <p:nvPr/>
        </p:nvSpPr>
        <p:spPr>
          <a:xfrm>
            <a:off x="3286125" y="54771"/>
            <a:ext cx="5546861" cy="646986"/>
          </a:xfrm>
          <a:prstGeom prst="roundRect">
            <a:avLst/>
          </a:prstGeom>
          <a:solidFill>
            <a:srgbClr val="34CB6A"/>
          </a:solidFill>
        </p:spPr>
        <p:txBody>
          <a:bodyPr wrap="square">
            <a:spAutoFit/>
          </a:bodyPr>
          <a:lstStyle/>
          <a:p>
            <a:pPr algn="ctr"/>
            <a:r>
              <a:rPr lang="fr-FR" sz="1600" b="1" dirty="0">
                <a:solidFill>
                  <a:schemeClr val="bg1"/>
                </a:solidFill>
                <a:latin typeface="Marianne" panose="02000000000000000000" pitchFamily="2" charset="0"/>
              </a:rPr>
              <a:t>Focus sur l’accompagnement personnalisé des candidats sans proposition d’admission</a:t>
            </a:r>
          </a:p>
        </p:txBody>
      </p:sp>
      <p:sp>
        <p:nvSpPr>
          <p:cNvPr id="2" name="Espace réservé du numéro de diapositive 1"/>
          <p:cNvSpPr>
            <a:spLocks noGrp="1"/>
          </p:cNvSpPr>
          <p:nvPr>
            <p:ph type="sldNum" sz="quarter" idx="12"/>
          </p:nvPr>
        </p:nvSpPr>
        <p:spPr/>
        <p:txBody>
          <a:bodyPr/>
          <a:lstStyle/>
          <a:p>
            <a:endParaRPr lang="fr-FR" dirty="0">
              <a:latin typeface="Marianne" panose="02000000000000000000" pitchFamily="2" charset="0"/>
            </a:endParaRPr>
          </a:p>
        </p:txBody>
      </p:sp>
    </p:spTree>
    <p:extLst>
      <p:ext uri="{BB962C8B-B14F-4D97-AF65-F5344CB8AC3E}">
        <p14:creationId xmlns:p14="http://schemas.microsoft.com/office/powerpoint/2010/main" val="314980415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4"/>
          </p:nvPr>
        </p:nvSpPr>
        <p:spPr>
          <a:xfrm>
            <a:off x="175365" y="1100525"/>
            <a:ext cx="8675557" cy="3553535"/>
          </a:xfrm>
        </p:spPr>
        <p:txBody>
          <a:bodyPr/>
          <a:lstStyle/>
          <a:p>
            <a:pPr marL="285750" indent="-285750" algn="just">
              <a:buFont typeface="Wingdings" panose="05000000000000000000" pitchFamily="2" charset="2"/>
              <a:buChar char="Ø"/>
            </a:pPr>
            <a:r>
              <a:rPr lang="fr-FR" sz="1800" b="1" dirty="0">
                <a:solidFill>
                  <a:srgbClr val="F28E65"/>
                </a:solidFill>
                <a:latin typeface="Marianne" panose="02000000000000000000" pitchFamily="2" charset="0"/>
              </a:rPr>
              <a:t>La possibilité de demander le réexamen de son dossier dès le 2 juin 2025</a:t>
            </a:r>
          </a:p>
          <a:p>
            <a:pPr algn="just"/>
            <a:r>
              <a:rPr lang="fr-FR" sz="1400" dirty="0">
                <a:latin typeface="Marianne" panose="02000000000000000000" pitchFamily="2" charset="0"/>
              </a:rPr>
              <a:t>Si un candidat ne trouve pas de formation compatible avec sa situation ou ses besoins particuliers et que cela justifie une inscription dans un établissement situé dans une zone géographique déterminée</a:t>
            </a:r>
          </a:p>
          <a:p>
            <a:pPr algn="just"/>
            <a:r>
              <a:rPr lang="fr-FR" sz="1400" b="1" dirty="0">
                <a:latin typeface="Marianne" panose="02000000000000000000" pitchFamily="2" charset="0"/>
              </a:rPr>
              <a:t>Demande motivée à faire au Recteur via la rubrique « contact » de votre dossier</a:t>
            </a:r>
          </a:p>
          <a:p>
            <a:pPr algn="just"/>
            <a:endParaRPr lang="fr-FR" sz="1200" b="1" dirty="0">
              <a:latin typeface="Marianne" panose="02000000000000000000" pitchFamily="2" charset="0"/>
            </a:endParaRPr>
          </a:p>
          <a:p>
            <a:pPr marL="285750" indent="-285750" algn="just">
              <a:buFont typeface="Wingdings" panose="05000000000000000000" pitchFamily="2" charset="2"/>
              <a:buChar char="Ø"/>
            </a:pPr>
            <a:r>
              <a:rPr lang="fr-FR" sz="1800" b="1" dirty="0">
                <a:solidFill>
                  <a:srgbClr val="F28E65"/>
                </a:solidFill>
                <a:latin typeface="Marianne" panose="02000000000000000000" pitchFamily="2" charset="0"/>
              </a:rPr>
              <a:t>Anticiper la rentrée dans l’établissement choisi : la fiche de liaison </a:t>
            </a:r>
          </a:p>
          <a:p>
            <a:pPr algn="just"/>
            <a:r>
              <a:rPr lang="fr-FR" sz="1400" dirty="0">
                <a:latin typeface="Marianne" panose="02000000000000000000" pitchFamily="2" charset="0"/>
              </a:rPr>
              <a:t>La fiche de liaison permet au candidat d’indiquer à son futur établissement les aménagements dont il avait éventuellement bénéficié pendant sa scolarité et ses besoins pour la rentrée. </a:t>
            </a:r>
          </a:p>
          <a:p>
            <a:pPr algn="just"/>
            <a:endParaRPr lang="fr-FR" sz="1200" dirty="0">
              <a:latin typeface="Marianne" panose="02000000000000000000" pitchFamily="2" charset="0"/>
            </a:endParaRPr>
          </a:p>
          <a:p>
            <a:pPr algn="just"/>
            <a:r>
              <a:rPr lang="fr-FR" sz="1500" b="1" dirty="0">
                <a:solidFill>
                  <a:srgbClr val="ED7454"/>
                </a:solidFill>
                <a:latin typeface="Marianne" panose="02000000000000000000" pitchFamily="2" charset="0"/>
              </a:rPr>
              <a:t>Rappel important </a:t>
            </a:r>
            <a:r>
              <a:rPr lang="fr-FR" sz="1400" b="1" dirty="0">
                <a:latin typeface="Marianne" panose="02000000000000000000" pitchFamily="2" charset="0"/>
              </a:rPr>
              <a:t>: une fois la formation acceptée de manière définitive, le candidat peut demander à Parcoursup de transmettre directement la fiche de liaison au référent handicap de son futur établissement </a:t>
            </a:r>
            <a:r>
              <a:rPr lang="fr-FR" sz="1400" b="1" dirty="0">
                <a:solidFill>
                  <a:srgbClr val="FF0000"/>
                </a:solidFill>
                <a:latin typeface="Marianne" panose="02000000000000000000" pitchFamily="2" charset="0"/>
              </a:rPr>
              <a:t>&gt;&gt; infographie sur </a:t>
            </a:r>
            <a:r>
              <a:rPr lang="fr-FR" sz="1400" b="1" dirty="0">
                <a:solidFill>
                  <a:srgbClr val="FF0000"/>
                </a:solidFill>
                <a:latin typeface="Marianne" panose="02000000000000000000" pitchFamily="2" charset="0"/>
                <a:hlinkClick r:id="rId3"/>
              </a:rPr>
              <a:t>l’espace Ressources du site Parcoursup</a:t>
            </a:r>
            <a:endParaRPr lang="fr-FR" sz="1400" b="1" dirty="0">
              <a:solidFill>
                <a:srgbClr val="FF0000"/>
              </a:solidFill>
              <a:latin typeface="Marianne" panose="02000000000000000000" pitchFamily="2" charset="0"/>
            </a:endParaRPr>
          </a:p>
          <a:p>
            <a:pPr lvl="0"/>
            <a:endParaRPr lang="fr-FR" sz="1800" dirty="0">
              <a:latin typeface="Marianne" panose="02000000000000000000" pitchFamily="2" charset="0"/>
            </a:endParaRPr>
          </a:p>
        </p:txBody>
      </p:sp>
      <p:sp>
        <p:nvSpPr>
          <p:cNvPr id="4" name="Rectangle à coins arrondis 3"/>
          <p:cNvSpPr/>
          <p:nvPr/>
        </p:nvSpPr>
        <p:spPr>
          <a:xfrm>
            <a:off x="3001965" y="269768"/>
            <a:ext cx="5848957" cy="357545"/>
          </a:xfrm>
          <a:prstGeom prst="roundRect">
            <a:avLst/>
          </a:prstGeom>
          <a:solidFill>
            <a:srgbClr val="34CB6A"/>
          </a:solidFill>
        </p:spPr>
        <p:txBody>
          <a:bodyPr wrap="square">
            <a:spAutoFit/>
          </a:bodyPr>
          <a:lstStyle/>
          <a:p>
            <a:pPr algn="ctr"/>
            <a:r>
              <a:rPr lang="fr-FR" sz="1500" b="1" dirty="0">
                <a:solidFill>
                  <a:schemeClr val="bg1"/>
                </a:solidFill>
                <a:latin typeface="Marianne" panose="02000000000000000000" pitchFamily="2" charset="0"/>
              </a:rPr>
              <a:t>Accompagnement des candidats en situation de handicap</a:t>
            </a:r>
          </a:p>
        </p:txBody>
      </p:sp>
      <p:sp>
        <p:nvSpPr>
          <p:cNvPr id="5" name="Espace réservé du numéro de diapositive 5"/>
          <p:cNvSpPr>
            <a:spLocks noGrp="1"/>
          </p:cNvSpPr>
          <p:nvPr>
            <p:ph type="sldNum" sz="quarter" idx="12"/>
          </p:nvPr>
        </p:nvSpPr>
        <p:spPr>
          <a:xfrm>
            <a:off x="7596336" y="4783500"/>
            <a:ext cx="1170000" cy="360000"/>
          </a:xfrm>
        </p:spPr>
        <p:txBody>
          <a:bodyPr/>
          <a:lstStyle/>
          <a:p>
            <a:endParaRPr lang="fr-FR" dirty="0">
              <a:latin typeface="Marianne" panose="02000000000000000000" pitchFamily="2" charset="0"/>
            </a:endParaRPr>
          </a:p>
        </p:txBody>
      </p:sp>
    </p:spTree>
    <p:extLst>
      <p:ext uri="{BB962C8B-B14F-4D97-AF65-F5344CB8AC3E}">
        <p14:creationId xmlns:p14="http://schemas.microsoft.com/office/powerpoint/2010/main" val="10880271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74736" y="4249348"/>
            <a:ext cx="8775480" cy="461665"/>
          </a:xfrm>
          <a:prstGeom prst="rect">
            <a:avLst/>
          </a:prstGeom>
          <a:noFill/>
        </p:spPr>
        <p:txBody>
          <a:bodyPr wrap="square" rtlCol="0">
            <a:spAutoFit/>
          </a:bodyPr>
          <a:lstStyle/>
          <a:p>
            <a:pPr algn="ctr"/>
            <a:r>
              <a:rPr lang="fr-FR" sz="2400" b="1" dirty="0">
                <a:solidFill>
                  <a:srgbClr val="000091"/>
                </a:solidFill>
                <a:latin typeface="Marianne" panose="02000000000000000000" pitchFamily="2" charset="0"/>
              </a:rPr>
              <a:t>Parcoursup 2025 : la fin de la phase principale </a:t>
            </a:r>
          </a:p>
        </p:txBody>
      </p:sp>
      <p:sp>
        <p:nvSpPr>
          <p:cNvPr id="4" name="Espace réservé du numéro de diapositive 4"/>
          <p:cNvSpPr>
            <a:spLocks noGrp="1"/>
          </p:cNvSpPr>
          <p:nvPr>
            <p:ph type="sldNum" sz="quarter" idx="12"/>
          </p:nvPr>
        </p:nvSpPr>
        <p:spPr>
          <a:xfrm>
            <a:off x="7596336" y="4783500"/>
            <a:ext cx="1170000" cy="360000"/>
          </a:xfrm>
        </p:spPr>
        <p:txBody>
          <a:bodyPr/>
          <a:lstStyle/>
          <a:p>
            <a:endParaRPr lang="fr-FR" dirty="0"/>
          </a:p>
        </p:txBody>
      </p:sp>
      <p:pic>
        <p:nvPicPr>
          <p:cNvPr id="14" name="Image 13"/>
          <p:cNvPicPr>
            <a:picLocks noChangeAspect="1"/>
          </p:cNvPicPr>
          <p:nvPr/>
        </p:nvPicPr>
        <p:blipFill>
          <a:blip r:embed="rId2"/>
          <a:stretch>
            <a:fillRect/>
          </a:stretch>
        </p:blipFill>
        <p:spPr>
          <a:xfrm>
            <a:off x="780585" y="919207"/>
            <a:ext cx="7598422" cy="3293897"/>
          </a:xfrm>
          <a:prstGeom prst="rect">
            <a:avLst/>
          </a:prstGeom>
        </p:spPr>
      </p:pic>
    </p:spTree>
    <p:extLst>
      <p:ext uri="{BB962C8B-B14F-4D97-AF65-F5344CB8AC3E}">
        <p14:creationId xmlns:p14="http://schemas.microsoft.com/office/powerpoint/2010/main" val="1513158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endParaRPr lang="fr-FR" dirty="0"/>
          </a:p>
        </p:txBody>
      </p:sp>
      <p:sp>
        <p:nvSpPr>
          <p:cNvPr id="5" name="Espace réservé du contenu 4"/>
          <p:cNvSpPr>
            <a:spLocks noGrp="1"/>
          </p:cNvSpPr>
          <p:nvPr>
            <p:ph sz="quarter" idx="14"/>
          </p:nvPr>
        </p:nvSpPr>
        <p:spPr>
          <a:xfrm>
            <a:off x="377662" y="782913"/>
            <a:ext cx="8298794" cy="3904347"/>
          </a:xfrm>
        </p:spPr>
        <p:txBody>
          <a:bodyPr/>
          <a:lstStyle/>
          <a:p>
            <a:pPr algn="just">
              <a:spcBef>
                <a:spcPts val="1200"/>
              </a:spcBef>
              <a:spcAft>
                <a:spcPts val="1200"/>
              </a:spcAft>
            </a:pPr>
            <a:endParaRPr lang="fr-FR" sz="800" b="1" u="sng" dirty="0">
              <a:latin typeface="Marianne" panose="02000000000000000000" pitchFamily="2" charset="0"/>
            </a:endParaRPr>
          </a:p>
          <a:p>
            <a:pPr algn="just">
              <a:spcAft>
                <a:spcPts val="1200"/>
              </a:spcAft>
            </a:pPr>
            <a:r>
              <a:rPr lang="fr-FR" sz="1400" b="1" u="sng" dirty="0">
                <a:latin typeface="Marianne" panose="02000000000000000000" pitchFamily="2" charset="0"/>
              </a:rPr>
              <a:t>Fin de la phase d’admission principale : le 10 juillet 2025</a:t>
            </a:r>
          </a:p>
          <a:p>
            <a:pPr algn="just"/>
            <a:r>
              <a:rPr lang="fr-FR" sz="1400" b="1" dirty="0">
                <a:latin typeface="Marianne" panose="02000000000000000000" pitchFamily="2" charset="0"/>
              </a:rPr>
              <a:t>Que signifie la fin de la phase principale ? </a:t>
            </a:r>
          </a:p>
          <a:p>
            <a:pPr marL="171450" indent="-171450" algn="just">
              <a:spcAft>
                <a:spcPts val="1200"/>
              </a:spcAft>
              <a:buFont typeface="Wingdings" panose="05000000000000000000" pitchFamily="2" charset="2"/>
              <a:buChar char="Ø"/>
            </a:pPr>
            <a:r>
              <a:rPr lang="fr-FR" sz="1200" dirty="0" smtClean="0">
                <a:latin typeface="Marianne" panose="02000000000000000000" pitchFamily="2" charset="0"/>
              </a:rPr>
              <a:t>Les </a:t>
            </a:r>
            <a:r>
              <a:rPr lang="fr-FR" sz="1200" dirty="0">
                <a:latin typeface="Marianne" panose="02000000000000000000" pitchFamily="2" charset="0"/>
              </a:rPr>
              <a:t>listes d’attente n’évoluent plus. </a:t>
            </a:r>
          </a:p>
          <a:p>
            <a:pPr marL="171450" indent="-171450" algn="just">
              <a:spcAft>
                <a:spcPts val="1200"/>
              </a:spcAft>
              <a:buFont typeface="Wingdings" panose="05000000000000000000" pitchFamily="2" charset="2"/>
              <a:buChar char="Ø"/>
            </a:pPr>
            <a:r>
              <a:rPr lang="fr-FR" sz="1200" b="1" dirty="0">
                <a:latin typeface="Marianne" panose="02000000000000000000" pitchFamily="2" charset="0"/>
              </a:rPr>
              <a:t>Le 10 juillet</a:t>
            </a:r>
            <a:r>
              <a:rPr lang="fr-FR" sz="1200" dirty="0">
                <a:latin typeface="Marianne" panose="02000000000000000000" pitchFamily="2" charset="0"/>
              </a:rPr>
              <a:t>, les vœux en attente classés par les candidats et toujours présents dans leur dossier seront automatiquement archivés dans leur dossier. </a:t>
            </a:r>
          </a:p>
          <a:p>
            <a:pPr algn="just">
              <a:spcAft>
                <a:spcPts val="1200"/>
              </a:spcAft>
            </a:pPr>
            <a:r>
              <a:rPr lang="fr-FR" sz="1200" dirty="0">
                <a:latin typeface="Marianne" panose="02000000000000000000" pitchFamily="2" charset="0"/>
              </a:rPr>
              <a:t>Ainsi, si une place venait à se libérer de manière exceptionnelle pendant l’été (suite au désistement d’un candidat admis), elle sera proposée au 1</a:t>
            </a:r>
            <a:r>
              <a:rPr lang="fr-FR" sz="1200" baseline="30000" dirty="0">
                <a:latin typeface="Marianne" panose="02000000000000000000" pitchFamily="2" charset="0"/>
              </a:rPr>
              <a:t>er</a:t>
            </a:r>
            <a:r>
              <a:rPr lang="fr-FR" sz="1200" dirty="0">
                <a:latin typeface="Marianne" panose="02000000000000000000" pitchFamily="2" charset="0"/>
              </a:rPr>
              <a:t>  candidat sur la liste d’attente. </a:t>
            </a:r>
          </a:p>
          <a:p>
            <a:pPr algn="just">
              <a:spcAft>
                <a:spcPts val="1200"/>
              </a:spcAft>
            </a:pPr>
            <a:endParaRPr lang="fr-FR" sz="1200" dirty="0">
              <a:latin typeface="Marianne" panose="02000000000000000000" pitchFamily="2" charset="0"/>
            </a:endParaRPr>
          </a:p>
          <a:p>
            <a:pPr algn="just">
              <a:spcAft>
                <a:spcPts val="1200"/>
              </a:spcAft>
            </a:pPr>
            <a:endParaRPr lang="fr-FR" sz="1200" dirty="0">
              <a:latin typeface="Marianne" panose="02000000000000000000" pitchFamily="2" charset="0"/>
            </a:endParaRPr>
          </a:p>
          <a:p>
            <a:pPr marL="171450" indent="-171450">
              <a:buFont typeface="Wingdings" panose="05000000000000000000" pitchFamily="2" charset="2"/>
              <a:buChar char="Ø"/>
            </a:pPr>
            <a:endParaRPr lang="fr-FR" b="1" dirty="0">
              <a:latin typeface="Marianne" panose="02000000000000000000" pitchFamily="2" charset="0"/>
              <a:cs typeface="Tahoma"/>
            </a:endParaRPr>
          </a:p>
          <a:p>
            <a:endParaRPr lang="fr-FR" dirty="0">
              <a:latin typeface="Marianne" panose="02000000000000000000" pitchFamily="2" charset="0"/>
              <a:cs typeface="Tahoma"/>
            </a:endParaRPr>
          </a:p>
          <a:p>
            <a:endParaRPr lang="fr-FR" sz="1400" dirty="0"/>
          </a:p>
          <a:p>
            <a:endParaRPr lang="fr-FR" dirty="0">
              <a:latin typeface="Marianne" panose="02000000000000000000" pitchFamily="2" charset="0"/>
            </a:endParaRPr>
          </a:p>
          <a:p>
            <a:endParaRPr lang="fr-FR" dirty="0">
              <a:latin typeface="Marianne" panose="02000000000000000000" pitchFamily="2" charset="0"/>
            </a:endParaRPr>
          </a:p>
          <a:p>
            <a:r>
              <a:rPr lang="fr-FR" dirty="0"/>
              <a:t> </a:t>
            </a:r>
          </a:p>
          <a:p>
            <a:endParaRPr lang="fr-FR" dirty="0"/>
          </a:p>
        </p:txBody>
      </p:sp>
      <p:sp>
        <p:nvSpPr>
          <p:cNvPr id="7" name="ZoneTexte 6"/>
          <p:cNvSpPr txBox="1"/>
          <p:nvPr/>
        </p:nvSpPr>
        <p:spPr>
          <a:xfrm>
            <a:off x="377662" y="3025267"/>
            <a:ext cx="8298794" cy="1661993"/>
          </a:xfrm>
          <a:prstGeom prst="rect">
            <a:avLst/>
          </a:prstGeom>
          <a:solidFill>
            <a:srgbClr val="000091"/>
          </a:solidFill>
        </p:spPr>
        <p:txBody>
          <a:bodyPr wrap="square">
            <a:spAutoFit/>
          </a:bodyPr>
          <a:lstStyle>
            <a:defPPr>
              <a:defRPr lang="fr-FR"/>
            </a:defPPr>
            <a:lvl1pPr algn="ctr">
              <a:defRPr sz="1600" b="1">
                <a:solidFill>
                  <a:schemeClr val="bg1"/>
                </a:solidFill>
              </a:defRPr>
            </a:lvl1pPr>
          </a:lstStyle>
          <a:p>
            <a:pPr algn="l"/>
            <a:r>
              <a:rPr lang="fr-FR" sz="1500" dirty="0">
                <a:solidFill>
                  <a:srgbClr val="FF9575"/>
                </a:solidFill>
              </a:rPr>
              <a:t>Le répondeur automatique pour partir l’esprit tranquille pendant l’été </a:t>
            </a:r>
            <a:endParaRPr lang="fr-FR" sz="1500" b="0" dirty="0"/>
          </a:p>
          <a:p>
            <a:pPr algn="l"/>
            <a:endParaRPr lang="fr-FR" sz="1200" b="0" dirty="0">
              <a:latin typeface="Marianne" panose="02000000000000000000" pitchFamily="2" charset="0"/>
            </a:endParaRPr>
          </a:p>
          <a:p>
            <a:pPr algn="just"/>
            <a:r>
              <a:rPr lang="fr-FR" sz="1200" b="0" dirty="0">
                <a:latin typeface="Marianne" panose="02000000000000000000" pitchFamily="2" charset="0"/>
              </a:rPr>
              <a:t>Les candidats qui ont choisi d’archiver des vœux en attente peuvent recevoir exceptionnellement une proposition d’admission pendant l’été. Ils pourront activer le répondeur automatique entre le 15 juillet et le 20 août 2025. </a:t>
            </a:r>
          </a:p>
          <a:p>
            <a:pPr algn="l"/>
            <a:endParaRPr lang="fr-FR" sz="1200" b="0" dirty="0">
              <a:solidFill>
                <a:srgbClr val="FF9575"/>
              </a:solidFill>
              <a:latin typeface="Marianne" panose="02000000000000000000" pitchFamily="2" charset="0"/>
            </a:endParaRPr>
          </a:p>
          <a:p>
            <a:pPr algn="l"/>
            <a:r>
              <a:rPr lang="fr-FR" sz="1200" dirty="0">
                <a:solidFill>
                  <a:srgbClr val="FF9575"/>
                </a:solidFill>
              </a:rPr>
              <a:t>Dès qu’une proposition leur est faite, le répondeur automatique l’accepte à leur place.</a:t>
            </a:r>
          </a:p>
          <a:p>
            <a:pPr algn="l"/>
            <a:endParaRPr lang="fr-FR" sz="1400" dirty="0"/>
          </a:p>
        </p:txBody>
      </p:sp>
      <p:sp>
        <p:nvSpPr>
          <p:cNvPr id="8" name="Rectangle à coins arrondis 7"/>
          <p:cNvSpPr/>
          <p:nvPr/>
        </p:nvSpPr>
        <p:spPr>
          <a:xfrm>
            <a:off x="3792893" y="243081"/>
            <a:ext cx="4973443" cy="374571"/>
          </a:xfrm>
          <a:prstGeom prst="roundRect">
            <a:avLst/>
          </a:prstGeom>
          <a:solidFill>
            <a:srgbClr val="34CB6A"/>
          </a:solidFill>
        </p:spPr>
        <p:txBody>
          <a:bodyPr wrap="square">
            <a:spAutoFit/>
          </a:bodyPr>
          <a:lstStyle/>
          <a:p>
            <a:pPr algn="ctr"/>
            <a:r>
              <a:rPr lang="fr-FR" sz="1600" b="1" dirty="0">
                <a:solidFill>
                  <a:schemeClr val="bg1"/>
                </a:solidFill>
                <a:latin typeface="Marianne" panose="02000000000000000000" pitchFamily="2" charset="0"/>
              </a:rPr>
              <a:t>Fin de la phase d’admission principale</a:t>
            </a:r>
          </a:p>
        </p:txBody>
      </p:sp>
    </p:spTree>
    <p:extLst>
      <p:ext uri="{BB962C8B-B14F-4D97-AF65-F5344CB8AC3E}">
        <p14:creationId xmlns:p14="http://schemas.microsoft.com/office/powerpoint/2010/main" val="40366520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400" dirty="0">
                <a:latin typeface="Marianne" panose="02000000000000000000" pitchFamily="2" charset="0"/>
              </a:rPr>
              <a:t>L’inscription administrative dans la formation choisie </a:t>
            </a:r>
          </a:p>
        </p:txBody>
      </p:sp>
      <p:sp>
        <p:nvSpPr>
          <p:cNvPr id="3" name="Espace réservé du contenu 2"/>
          <p:cNvSpPr>
            <a:spLocks noGrp="1"/>
          </p:cNvSpPr>
          <p:nvPr>
            <p:ph sz="quarter" idx="14"/>
          </p:nvPr>
        </p:nvSpPr>
        <p:spPr>
          <a:xfrm>
            <a:off x="467542" y="1347615"/>
            <a:ext cx="8207977" cy="3312368"/>
          </a:xfrm>
        </p:spPr>
        <p:txBody>
          <a:bodyPr/>
          <a:lstStyle/>
          <a:p>
            <a:pPr lvl="0" algn="just"/>
            <a:r>
              <a:rPr lang="fr-FR" sz="1600" dirty="0">
                <a:latin typeface="Marianne" panose="02000000000000000000" pitchFamily="2" charset="0"/>
              </a:rPr>
              <a:t>Après </a:t>
            </a:r>
            <a:r>
              <a:rPr lang="fr-FR" sz="1600" b="1" dirty="0">
                <a:solidFill>
                  <a:srgbClr val="F28E65"/>
                </a:solidFill>
                <a:latin typeface="Marianne" panose="02000000000000000000" pitchFamily="2" charset="0"/>
              </a:rPr>
              <a:t>avoir accepté définitivement la proposition d’admission de son choix et après avoir eu ses résultats au baccalauréat,</a:t>
            </a:r>
            <a:r>
              <a:rPr lang="fr-FR" sz="1600" dirty="0">
                <a:latin typeface="Marianne" panose="02000000000000000000" pitchFamily="2" charset="0"/>
              </a:rPr>
              <a:t> le lycéen procède à son inscription administrative. </a:t>
            </a:r>
            <a:endParaRPr lang="fr-FR" sz="800" dirty="0">
              <a:latin typeface="Marianne" panose="02000000000000000000" pitchFamily="2" charset="0"/>
            </a:endParaRPr>
          </a:p>
          <a:p>
            <a:pPr algn="just"/>
            <a:r>
              <a:rPr lang="fr-FR" sz="1600" dirty="0">
                <a:latin typeface="Marianne" panose="02000000000000000000" pitchFamily="2" charset="0"/>
              </a:rPr>
              <a:t>L’inscription administrative se fait </a:t>
            </a:r>
            <a:r>
              <a:rPr lang="fr-FR" sz="1600" b="1" dirty="0">
                <a:solidFill>
                  <a:srgbClr val="F28E65"/>
                </a:solidFill>
                <a:latin typeface="Marianne" panose="02000000000000000000" pitchFamily="2" charset="0"/>
              </a:rPr>
              <a:t>directement auprès de l’établissement choisi </a:t>
            </a:r>
            <a:r>
              <a:rPr lang="fr-FR" sz="1600" dirty="0">
                <a:latin typeface="Marianne" panose="02000000000000000000" pitchFamily="2" charset="0"/>
              </a:rPr>
              <a:t>et pas sur Parcoursup.</a:t>
            </a:r>
          </a:p>
          <a:p>
            <a:pPr lvl="0" algn="just"/>
            <a:endParaRPr lang="fr-FR" sz="800" b="1" dirty="0">
              <a:latin typeface="Marianne" panose="02000000000000000000" pitchFamily="2" charset="0"/>
            </a:endParaRPr>
          </a:p>
          <a:p>
            <a:pPr lvl="0" algn="just"/>
            <a:r>
              <a:rPr lang="fr-FR" sz="1600" b="1" dirty="0">
                <a:solidFill>
                  <a:srgbClr val="F28E65"/>
                </a:solidFill>
                <a:latin typeface="Marianne" panose="02000000000000000000" pitchFamily="2" charset="0"/>
              </a:rPr>
              <a:t>Les modalités d’inscription sont propres à chaque établissement</a:t>
            </a:r>
            <a:r>
              <a:rPr lang="fr-FR" sz="1600" b="1" dirty="0">
                <a:latin typeface="Marianne" panose="02000000000000000000" pitchFamily="2" charset="0"/>
              </a:rPr>
              <a:t> : </a:t>
            </a:r>
          </a:p>
          <a:p>
            <a:pPr marL="285743" indent="-285743" algn="just">
              <a:buClr>
                <a:srgbClr val="ED7454"/>
              </a:buClr>
              <a:buFont typeface="Arial" panose="020B0604020202020204" pitchFamily="34" charset="0"/>
              <a:buChar char="•"/>
            </a:pPr>
            <a:r>
              <a:rPr lang="fr-FR" sz="1400" dirty="0">
                <a:latin typeface="Marianne" panose="02000000000000000000" pitchFamily="2" charset="0"/>
              </a:rPr>
              <a:t>Consulter les modalités d’inscription indiquées dans le dossier candidat sur Parcoursup. </a:t>
            </a:r>
          </a:p>
          <a:p>
            <a:pPr marL="285743" indent="-285743" algn="just">
              <a:buClr>
                <a:srgbClr val="ED7454"/>
              </a:buClr>
              <a:buFont typeface="Arial" panose="020B0604020202020204" pitchFamily="34" charset="0"/>
              <a:buChar char="•"/>
            </a:pPr>
            <a:r>
              <a:rPr lang="fr-FR" sz="1400" b="1" u="sng" dirty="0">
                <a:latin typeface="Marianne" panose="02000000000000000000" pitchFamily="2" charset="0"/>
              </a:rPr>
              <a:t>Respecter la date limite indiquée</a:t>
            </a:r>
            <a:r>
              <a:rPr lang="fr-FR" sz="1400" b="1" dirty="0">
                <a:latin typeface="Marianne" panose="02000000000000000000" pitchFamily="2" charset="0"/>
              </a:rPr>
              <a:t> : </a:t>
            </a:r>
            <a:r>
              <a:rPr lang="fr-FR" sz="1400" dirty="0">
                <a:latin typeface="Marianne" panose="02000000000000000000" pitchFamily="2" charset="0"/>
              </a:rPr>
              <a:t>l’essentiel des inscriptions en juillet et les autres fin aout 2025</a:t>
            </a:r>
          </a:p>
          <a:p>
            <a:pPr marL="285743" indent="-285743" algn="just">
              <a:buClr>
                <a:srgbClr val="ED7454"/>
              </a:buClr>
              <a:buFont typeface="Arial" panose="020B0604020202020204" pitchFamily="34" charset="0"/>
              <a:buChar char="•"/>
            </a:pPr>
            <a:r>
              <a:rPr lang="fr-FR" sz="1400" dirty="0">
                <a:latin typeface="Marianne" panose="02000000000000000000" pitchFamily="2" charset="0"/>
              </a:rPr>
              <a:t>Si le futur étudiant s’inscrit dans une formation en dehors de Parcoursup, il doit </a:t>
            </a:r>
            <a:r>
              <a:rPr lang="fr-FR" sz="1400" b="1" u="sng" dirty="0">
                <a:latin typeface="Marianne" panose="02000000000000000000" pitchFamily="2" charset="0"/>
              </a:rPr>
              <a:t>obligatoirement</a:t>
            </a:r>
            <a:r>
              <a:rPr lang="fr-FR" sz="1400" dirty="0">
                <a:latin typeface="Marianne" panose="02000000000000000000" pitchFamily="2" charset="0"/>
              </a:rPr>
              <a:t>  remettre une attestation de désinscription ou de non inscription sur Parcoursup, qu’il télécharge via la plateforme.</a:t>
            </a:r>
          </a:p>
          <a:p>
            <a:endParaRPr lang="fr-FR" dirty="0">
              <a:latin typeface="Marianne" panose="02000000000000000000" pitchFamily="2" charset="0"/>
            </a:endParaRPr>
          </a:p>
        </p:txBody>
      </p:sp>
      <p:sp>
        <p:nvSpPr>
          <p:cNvPr id="6" name="Espace réservé du numéro de diapositive 5"/>
          <p:cNvSpPr>
            <a:spLocks noGrp="1"/>
          </p:cNvSpPr>
          <p:nvPr>
            <p:ph type="sldNum" sz="quarter" idx="12"/>
          </p:nvPr>
        </p:nvSpPr>
        <p:spPr/>
        <p:txBody>
          <a:bodyPr/>
          <a:lstStyle/>
          <a:p>
            <a:endParaRPr lang="fr-FR" dirty="0"/>
          </a:p>
        </p:txBody>
      </p:sp>
      <p:sp>
        <p:nvSpPr>
          <p:cNvPr id="7" name="Rectangle à coins arrondis 6"/>
          <p:cNvSpPr/>
          <p:nvPr/>
        </p:nvSpPr>
        <p:spPr>
          <a:xfrm>
            <a:off x="5561170" y="158496"/>
            <a:ext cx="3114350" cy="408623"/>
          </a:xfrm>
          <a:prstGeom prst="roundRect">
            <a:avLst/>
          </a:prstGeom>
          <a:solidFill>
            <a:srgbClr val="34CB6A"/>
          </a:solidFill>
        </p:spPr>
        <p:txBody>
          <a:bodyPr wrap="square">
            <a:spAutoFit/>
          </a:bodyPr>
          <a:lstStyle/>
          <a:p>
            <a:pPr algn="ctr"/>
            <a:r>
              <a:rPr lang="fr-FR" b="1" dirty="0">
                <a:solidFill>
                  <a:schemeClr val="bg1"/>
                </a:solidFill>
                <a:latin typeface="Marianne" panose="02000000000000000000" pitchFamily="2" charset="0"/>
              </a:rPr>
              <a:t>Après le 8 juillet 2025</a:t>
            </a:r>
          </a:p>
        </p:txBody>
      </p:sp>
    </p:spTree>
    <p:extLst>
      <p:ext uri="{BB962C8B-B14F-4D97-AF65-F5344CB8AC3E}">
        <p14:creationId xmlns:p14="http://schemas.microsoft.com/office/powerpoint/2010/main" val="33814060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259980" y="4277088"/>
            <a:ext cx="6683296" cy="461665"/>
          </a:xfrm>
          <a:prstGeom prst="rect">
            <a:avLst/>
          </a:prstGeom>
          <a:noFill/>
        </p:spPr>
        <p:txBody>
          <a:bodyPr wrap="square" rtlCol="0">
            <a:spAutoFit/>
          </a:bodyPr>
          <a:lstStyle/>
          <a:p>
            <a:r>
              <a:rPr lang="fr-FR" sz="2400" b="1" dirty="0">
                <a:solidFill>
                  <a:srgbClr val="000091"/>
                </a:solidFill>
                <a:latin typeface="Marianne" panose="02000000000000000000" pitchFamily="2" charset="0"/>
              </a:rPr>
              <a:t>Parcoursup 2025 : </a:t>
            </a:r>
            <a:r>
              <a:rPr lang="fr-FR" sz="2400" b="1">
                <a:solidFill>
                  <a:srgbClr val="000091"/>
                </a:solidFill>
                <a:latin typeface="Marianne" panose="02000000000000000000" pitchFamily="2" charset="0"/>
              </a:rPr>
              <a:t>nos conseils</a:t>
            </a:r>
            <a:endParaRPr lang="fr-FR" sz="2400" b="1" dirty="0">
              <a:solidFill>
                <a:srgbClr val="000091"/>
              </a:solidFill>
              <a:latin typeface="Marianne" panose="02000000000000000000" pitchFamily="2" charset="0"/>
            </a:endParaRPr>
          </a:p>
        </p:txBody>
      </p:sp>
      <p:sp>
        <p:nvSpPr>
          <p:cNvPr id="4" name="Espace réservé du numéro de diapositive 4"/>
          <p:cNvSpPr>
            <a:spLocks noGrp="1"/>
          </p:cNvSpPr>
          <p:nvPr>
            <p:ph type="sldNum" sz="quarter" idx="12"/>
          </p:nvPr>
        </p:nvSpPr>
        <p:spPr>
          <a:xfrm>
            <a:off x="7596336" y="4783500"/>
            <a:ext cx="1170000" cy="360000"/>
          </a:xfrm>
        </p:spPr>
        <p:txBody>
          <a:bodyPr/>
          <a:lstStyle/>
          <a:p>
            <a:endParaRPr lang="fr-FR" dirty="0"/>
          </a:p>
        </p:txBody>
      </p:sp>
      <p:pic>
        <p:nvPicPr>
          <p:cNvPr id="3" name="Image 2"/>
          <p:cNvPicPr>
            <a:picLocks noChangeAspect="1"/>
          </p:cNvPicPr>
          <p:nvPr/>
        </p:nvPicPr>
        <p:blipFill>
          <a:blip r:embed="rId2"/>
          <a:stretch>
            <a:fillRect/>
          </a:stretch>
        </p:blipFill>
        <p:spPr>
          <a:xfrm>
            <a:off x="911261" y="884120"/>
            <a:ext cx="7577616" cy="3392968"/>
          </a:xfrm>
          <a:prstGeom prst="rect">
            <a:avLst/>
          </a:prstGeom>
        </p:spPr>
      </p:pic>
    </p:spTree>
    <p:extLst>
      <p:ext uri="{BB962C8B-B14F-4D97-AF65-F5344CB8AC3E}">
        <p14:creationId xmlns:p14="http://schemas.microsoft.com/office/powerpoint/2010/main" val="12568680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sz="quarter" idx="14"/>
          </p:nvPr>
        </p:nvSpPr>
        <p:spPr>
          <a:xfrm>
            <a:off x="443152" y="1303679"/>
            <a:ext cx="3883520" cy="3689557"/>
          </a:xfrm>
        </p:spPr>
        <p:txBody>
          <a:bodyPr vert="horz" lIns="0" tIns="0" rIns="0" bIns="0" rtlCol="0" anchor="t" anchorCtr="0">
            <a:noAutofit/>
          </a:bodyPr>
          <a:lstStyle/>
          <a:p>
            <a:r>
              <a:rPr lang="fr-FR" sz="1400" b="1" dirty="0">
                <a:solidFill>
                  <a:srgbClr val="F28E65"/>
                </a:solidFill>
                <a:latin typeface="Marianne" panose="02000000000000000000" pitchFamily="2" charset="0"/>
              </a:rPr>
              <a:t>Les infographies </a:t>
            </a:r>
            <a:endParaRPr lang="fr-FR" sz="1400" dirty="0">
              <a:latin typeface="Marianne" panose="02000000000000000000" pitchFamily="2" charset="0"/>
            </a:endParaRPr>
          </a:p>
          <a:p>
            <a:pPr lvl="1" algn="just"/>
            <a:r>
              <a:rPr lang="fr-FR" sz="1100" b="1" dirty="0">
                <a:solidFill>
                  <a:srgbClr val="000091"/>
                </a:solidFill>
                <a:latin typeface="Marianne" panose="02000000000000000000" pitchFamily="2" charset="0"/>
              </a:rPr>
              <a:t>Les dates clés et les délais de réponse </a:t>
            </a:r>
            <a:r>
              <a:rPr lang="fr-FR" sz="1100" dirty="0">
                <a:solidFill>
                  <a:srgbClr val="000091"/>
                </a:solidFill>
                <a:latin typeface="Marianne" panose="02000000000000000000" pitchFamily="2" charset="0"/>
              </a:rPr>
              <a:t>: </a:t>
            </a:r>
            <a:r>
              <a:rPr lang="fr-FR" sz="1100" dirty="0">
                <a:solidFill>
                  <a:srgbClr val="000091"/>
                </a:solidFill>
                <a:latin typeface="Marianne" panose="02000000000000000000" pitchFamily="2" charset="0"/>
                <a:hlinkClick r:id="rId3"/>
              </a:rPr>
              <a:t>page conseils sur Parcoursup.gouv.fr</a:t>
            </a:r>
            <a:endParaRPr lang="fr-FR" sz="1100" dirty="0">
              <a:solidFill>
                <a:srgbClr val="000091"/>
              </a:solidFill>
              <a:latin typeface="Marianne" panose="02000000000000000000" pitchFamily="2" charset="0"/>
            </a:endParaRPr>
          </a:p>
          <a:p>
            <a:pPr lvl="1" algn="just"/>
            <a:r>
              <a:rPr lang="fr-FR" sz="1100" b="1" dirty="0">
                <a:solidFill>
                  <a:srgbClr val="000091"/>
                </a:solidFill>
                <a:latin typeface="Marianne" panose="02000000000000000000" pitchFamily="2" charset="0"/>
              </a:rPr>
              <a:t>Liste d’attente, comment ça marche ? </a:t>
            </a:r>
            <a:r>
              <a:rPr lang="fr-FR" sz="1100" dirty="0">
                <a:solidFill>
                  <a:srgbClr val="000091"/>
                </a:solidFill>
                <a:latin typeface="Marianne" panose="02000000000000000000" pitchFamily="2" charset="0"/>
              </a:rPr>
              <a:t>: </a:t>
            </a:r>
            <a:r>
              <a:rPr lang="fr-FR" sz="1100" dirty="0">
                <a:solidFill>
                  <a:srgbClr val="000091"/>
                </a:solidFill>
                <a:latin typeface="Marianne" panose="02000000000000000000" pitchFamily="2" charset="0"/>
                <a:hlinkClick r:id="rId3"/>
              </a:rPr>
              <a:t>page conseils sur Parcoursup.fr</a:t>
            </a:r>
            <a:r>
              <a:rPr lang="fr-FR" sz="1100" dirty="0">
                <a:solidFill>
                  <a:srgbClr val="000091"/>
                </a:solidFill>
                <a:latin typeface="Marianne" panose="02000000000000000000" pitchFamily="2" charset="0"/>
              </a:rPr>
              <a:t> et </a:t>
            </a:r>
            <a:r>
              <a:rPr lang="fr-FR" sz="1100" dirty="0">
                <a:solidFill>
                  <a:schemeClr val="tx1"/>
                </a:solidFill>
                <a:latin typeface="Marianne" panose="02000000000000000000" pitchFamily="2" charset="0"/>
                <a:hlinkClick r:id="rId4"/>
              </a:rPr>
              <a:t>page ressources</a:t>
            </a:r>
            <a:endParaRPr lang="fr-FR" sz="1100" dirty="0">
              <a:solidFill>
                <a:schemeClr val="tx1"/>
              </a:solidFill>
              <a:latin typeface="Marianne" panose="02000000000000000000" pitchFamily="2" charset="0"/>
            </a:endParaRPr>
          </a:p>
          <a:p>
            <a:pPr lvl="1" algn="just"/>
            <a:r>
              <a:rPr lang="fr-FR" sz="1100" b="1" dirty="0">
                <a:solidFill>
                  <a:srgbClr val="000091"/>
                </a:solidFill>
                <a:latin typeface="Marianne" panose="02000000000000000000" pitchFamily="2" charset="0"/>
              </a:rPr>
              <a:t>Liste d’attente et internat </a:t>
            </a:r>
            <a:r>
              <a:rPr lang="fr-FR" sz="1100" dirty="0">
                <a:solidFill>
                  <a:srgbClr val="000091"/>
                </a:solidFill>
                <a:latin typeface="Marianne" panose="02000000000000000000" pitchFamily="2" charset="0"/>
              </a:rPr>
              <a:t>: </a:t>
            </a:r>
            <a:r>
              <a:rPr lang="fr-FR" sz="1100" dirty="0">
                <a:solidFill>
                  <a:srgbClr val="000091"/>
                </a:solidFill>
                <a:latin typeface="Marianne" panose="02000000000000000000" pitchFamily="2" charset="0"/>
                <a:hlinkClick r:id="rId4"/>
              </a:rPr>
              <a:t>page ressources </a:t>
            </a:r>
            <a:r>
              <a:rPr lang="fr-FR" sz="1100" dirty="0">
                <a:solidFill>
                  <a:srgbClr val="000091"/>
                </a:solidFill>
                <a:latin typeface="Marianne" panose="02000000000000000000" pitchFamily="2" charset="0"/>
              </a:rPr>
              <a:t>+ dossier</a:t>
            </a:r>
          </a:p>
          <a:p>
            <a:pPr lvl="1" algn="just"/>
            <a:r>
              <a:rPr lang="fr-FR" sz="1100" b="1" dirty="0">
                <a:solidFill>
                  <a:srgbClr val="000091"/>
                </a:solidFill>
                <a:latin typeface="Marianne" panose="02000000000000000000" pitchFamily="2" charset="0"/>
              </a:rPr>
              <a:t>Classer ses vœux en attente : comment ça marche</a:t>
            </a:r>
            <a:r>
              <a:rPr lang="fr-FR" sz="1100" dirty="0">
                <a:solidFill>
                  <a:srgbClr val="000091"/>
                </a:solidFill>
                <a:latin typeface="Marianne" panose="02000000000000000000" pitchFamily="2" charset="0"/>
              </a:rPr>
              <a:t> ? : </a:t>
            </a:r>
            <a:r>
              <a:rPr lang="fr-FR" sz="1100" dirty="0">
                <a:solidFill>
                  <a:srgbClr val="000091"/>
                </a:solidFill>
                <a:latin typeface="Marianne" panose="02000000000000000000" pitchFamily="2" charset="0"/>
                <a:hlinkClick r:id="rId5"/>
              </a:rPr>
              <a:t>page conseils </a:t>
            </a:r>
            <a:endParaRPr lang="fr-FR" sz="1100" dirty="0">
              <a:solidFill>
                <a:srgbClr val="000091"/>
              </a:solidFill>
              <a:latin typeface="Marianne" panose="02000000000000000000" pitchFamily="2" charset="0"/>
            </a:endParaRPr>
          </a:p>
          <a:p>
            <a:pPr lvl="1" algn="just"/>
            <a:r>
              <a:rPr lang="fr-FR" sz="1100" b="1" dirty="0">
                <a:solidFill>
                  <a:srgbClr val="000091"/>
                </a:solidFill>
                <a:latin typeface="Marianne" panose="02000000000000000000" pitchFamily="2" charset="0"/>
              </a:rPr>
              <a:t>Les dispositifs pour accompagner les candidats en situation de handicap : </a:t>
            </a:r>
            <a:r>
              <a:rPr lang="fr-FR" sz="1100" dirty="0">
                <a:solidFill>
                  <a:schemeClr val="tx1"/>
                </a:solidFill>
                <a:latin typeface="Marianne" panose="02000000000000000000" pitchFamily="2" charset="0"/>
                <a:hlinkClick r:id="rId6"/>
              </a:rPr>
              <a:t>page ressources</a:t>
            </a:r>
            <a:endParaRPr lang="fr-FR" sz="1100" dirty="0">
              <a:solidFill>
                <a:schemeClr val="tx1"/>
              </a:solidFill>
              <a:latin typeface="Marianne" panose="02000000000000000000" pitchFamily="2" charset="0"/>
            </a:endParaRPr>
          </a:p>
          <a:p>
            <a:pPr lvl="1" algn="just"/>
            <a:r>
              <a:rPr lang="fr-FR" sz="1100" b="1" dirty="0">
                <a:solidFill>
                  <a:srgbClr val="000091"/>
                </a:solidFill>
                <a:latin typeface="Marianne" panose="02000000000000000000" pitchFamily="2" charset="0"/>
              </a:rPr>
              <a:t>L’inscription administrative : </a:t>
            </a:r>
            <a:r>
              <a:rPr lang="fr-FR" sz="1100" dirty="0">
                <a:solidFill>
                  <a:schemeClr val="tx1"/>
                </a:solidFill>
                <a:latin typeface="Marianne" panose="02000000000000000000" pitchFamily="2" charset="0"/>
                <a:hlinkClick r:id="rId4"/>
              </a:rPr>
              <a:t>page ressources</a:t>
            </a:r>
            <a:endParaRPr lang="fr-FR" sz="1100" dirty="0">
              <a:solidFill>
                <a:schemeClr val="tx1"/>
              </a:solidFill>
              <a:latin typeface="Marianne" panose="02000000000000000000" pitchFamily="2" charset="0"/>
            </a:endParaRPr>
          </a:p>
        </p:txBody>
      </p:sp>
      <p:sp>
        <p:nvSpPr>
          <p:cNvPr id="6" name="ZoneTexte 5"/>
          <p:cNvSpPr txBox="1"/>
          <p:nvPr/>
        </p:nvSpPr>
        <p:spPr>
          <a:xfrm>
            <a:off x="4378017" y="1273943"/>
            <a:ext cx="4388319" cy="3985706"/>
          </a:xfrm>
          <a:prstGeom prst="rect">
            <a:avLst/>
          </a:prstGeom>
          <a:noFill/>
        </p:spPr>
        <p:txBody>
          <a:bodyPr wrap="square" rtlCol="0">
            <a:spAutoFit/>
          </a:bodyPr>
          <a:lstStyle/>
          <a:p>
            <a:r>
              <a:rPr lang="fr-FR" sz="1400" b="1" dirty="0">
                <a:solidFill>
                  <a:srgbClr val="F28E65"/>
                </a:solidFill>
                <a:latin typeface="Marianne" panose="02000000000000000000" pitchFamily="2" charset="0"/>
              </a:rPr>
              <a:t>Les vidéos </a:t>
            </a:r>
          </a:p>
          <a:p>
            <a:endParaRPr lang="fr-FR" sz="500" dirty="0">
              <a:latin typeface="Marianne" panose="02000000000000000000" pitchFamily="2" charset="0"/>
              <a:ea typeface="Calibri" panose="020F0502020204030204" pitchFamily="34" charset="0"/>
              <a:cs typeface="Times New Roman" panose="02020603050405020304" pitchFamily="18" charset="0"/>
            </a:endParaRPr>
          </a:p>
          <a:p>
            <a:pPr marL="257175" indent="-257175" algn="just">
              <a:buFont typeface="Symbol" panose="05050102010706020507" pitchFamily="18" charset="2"/>
              <a:buChar char=""/>
            </a:pPr>
            <a:r>
              <a:rPr lang="fr-FR" sz="1100" b="1" dirty="0">
                <a:solidFill>
                  <a:srgbClr val="000091"/>
                </a:solidFill>
                <a:latin typeface="Marianne" panose="02000000000000000000" pitchFamily="2" charset="0"/>
                <a:hlinkClick r:id="rId7"/>
              </a:rPr>
              <a:t>Parcoursup - ce qu’il faut savoir sur la phase d’admission </a:t>
            </a:r>
            <a:r>
              <a:rPr lang="fr-FR" sz="1100" dirty="0">
                <a:solidFill>
                  <a:srgbClr val="000091"/>
                </a:solidFill>
                <a:latin typeface="Marianne" panose="02000000000000000000" pitchFamily="2" charset="0"/>
              </a:rPr>
              <a:t>: pages conseils et dossier candidat </a:t>
            </a:r>
          </a:p>
          <a:p>
            <a:pPr algn="just"/>
            <a:endParaRPr lang="fr-FR" sz="1100" dirty="0">
              <a:solidFill>
                <a:srgbClr val="000091"/>
              </a:solidFill>
              <a:latin typeface="Marianne" panose="02000000000000000000" pitchFamily="2" charset="0"/>
            </a:endParaRPr>
          </a:p>
          <a:p>
            <a:pPr marL="257175" indent="-257175" algn="just">
              <a:buFont typeface="Symbol" panose="05050102010706020507" pitchFamily="18" charset="2"/>
              <a:buChar char=""/>
            </a:pPr>
            <a:r>
              <a:rPr lang="fr-FR" sz="1100" b="1" dirty="0">
                <a:solidFill>
                  <a:srgbClr val="000091"/>
                </a:solidFill>
                <a:latin typeface="Marianne" panose="02000000000000000000" pitchFamily="2" charset="0"/>
                <a:hlinkClick r:id="rId7"/>
              </a:rPr>
              <a:t>Liste d’attente : comment fonctionnent les listes d’attente ? </a:t>
            </a:r>
            <a:r>
              <a:rPr lang="fr-FR" sz="1100" dirty="0">
                <a:solidFill>
                  <a:srgbClr val="000091"/>
                </a:solidFill>
                <a:latin typeface="Marianne" panose="02000000000000000000" pitchFamily="2" charset="0"/>
              </a:rPr>
              <a:t>: dans le dossier en face des vœux en attente</a:t>
            </a:r>
          </a:p>
          <a:p>
            <a:pPr algn="just"/>
            <a:endParaRPr lang="fr-FR" sz="1100" dirty="0">
              <a:solidFill>
                <a:srgbClr val="000091"/>
              </a:solidFill>
              <a:latin typeface="Marianne" panose="02000000000000000000" pitchFamily="2" charset="0"/>
            </a:endParaRPr>
          </a:p>
          <a:p>
            <a:pPr marL="257175" indent="-257175" algn="just">
              <a:buFont typeface="Symbol" panose="05050102010706020507" pitchFamily="18" charset="2"/>
              <a:buChar char=""/>
            </a:pPr>
            <a:r>
              <a:rPr lang="fr-FR" sz="1100" b="1" dirty="0">
                <a:solidFill>
                  <a:srgbClr val="000091"/>
                </a:solidFill>
                <a:latin typeface="Marianne" panose="02000000000000000000" pitchFamily="2" charset="0"/>
              </a:rPr>
              <a:t>Animation questions/réponses fréquentes sur la phase d’admission </a:t>
            </a:r>
            <a:r>
              <a:rPr lang="fr-FR" sz="1100" dirty="0">
                <a:solidFill>
                  <a:srgbClr val="000091"/>
                </a:solidFill>
                <a:latin typeface="Marianne" panose="02000000000000000000" pitchFamily="2" charset="0"/>
              </a:rPr>
              <a:t>: valorisée sur les comptes sociaux </a:t>
            </a:r>
          </a:p>
          <a:p>
            <a:pPr algn="just"/>
            <a:endParaRPr lang="fr-FR" sz="1100" dirty="0">
              <a:solidFill>
                <a:srgbClr val="000091"/>
              </a:solidFill>
              <a:latin typeface="Marianne" panose="02000000000000000000" pitchFamily="2" charset="0"/>
            </a:endParaRPr>
          </a:p>
          <a:p>
            <a:pPr marL="257175" indent="-257175" algn="just">
              <a:buFont typeface="Symbol" panose="05050102010706020507" pitchFamily="18" charset="2"/>
              <a:buChar char=""/>
            </a:pPr>
            <a:r>
              <a:rPr lang="fr-FR" sz="1100" b="1" dirty="0">
                <a:solidFill>
                  <a:srgbClr val="000091"/>
                </a:solidFill>
                <a:latin typeface="Marianne" panose="02000000000000000000" pitchFamily="2" charset="0"/>
              </a:rPr>
              <a:t>La réponse Oui-si sur Parcoursup</a:t>
            </a:r>
            <a:r>
              <a:rPr lang="fr-FR" sz="1100" dirty="0">
                <a:solidFill>
                  <a:srgbClr val="000091"/>
                </a:solidFill>
                <a:latin typeface="Marianne" panose="02000000000000000000" pitchFamily="2" charset="0"/>
              </a:rPr>
              <a:t> : dans le dossier candidat en face d’une proposition d’admission </a:t>
            </a:r>
          </a:p>
          <a:p>
            <a:pPr marL="257175" indent="-257175" algn="just">
              <a:buFont typeface="Symbol" panose="05050102010706020507" pitchFamily="18" charset="2"/>
              <a:buChar char=""/>
            </a:pPr>
            <a:endParaRPr lang="fr-FR" sz="1100" dirty="0">
              <a:solidFill>
                <a:srgbClr val="000091"/>
              </a:solidFill>
              <a:latin typeface="Marianne" panose="02000000000000000000" pitchFamily="2" charset="0"/>
            </a:endParaRPr>
          </a:p>
          <a:p>
            <a:pPr marL="257175" indent="-257175" algn="just">
              <a:buFont typeface="Symbol" panose="05050102010706020507" pitchFamily="18" charset="2"/>
              <a:buChar char=""/>
            </a:pPr>
            <a:r>
              <a:rPr lang="fr-FR" sz="1100" b="1" dirty="0">
                <a:solidFill>
                  <a:srgbClr val="000091"/>
                </a:solidFill>
                <a:latin typeface="Marianne" panose="02000000000000000000" pitchFamily="2" charset="0"/>
                <a:hlinkClick r:id="rId8"/>
              </a:rPr>
              <a:t>Comment classer ses vœux en attente </a:t>
            </a:r>
            <a:r>
              <a:rPr lang="fr-FR" sz="1100" dirty="0">
                <a:solidFill>
                  <a:srgbClr val="000091"/>
                </a:solidFill>
                <a:latin typeface="Marianne" panose="02000000000000000000" pitchFamily="2" charset="0"/>
              </a:rPr>
              <a:t>: page conseils</a:t>
            </a:r>
          </a:p>
          <a:p>
            <a:pPr marL="257175" indent="-257175" algn="just">
              <a:buFont typeface="Symbol" panose="05050102010706020507" pitchFamily="18" charset="2"/>
              <a:buChar char=""/>
            </a:pPr>
            <a:endParaRPr lang="fr-FR" sz="1100" dirty="0">
              <a:solidFill>
                <a:srgbClr val="000091"/>
              </a:solidFill>
              <a:latin typeface="Marianne" panose="02000000000000000000" pitchFamily="2" charset="0"/>
            </a:endParaRPr>
          </a:p>
          <a:p>
            <a:pPr marL="257175" indent="-257175" algn="just">
              <a:buFont typeface="Symbol" panose="05050102010706020507" pitchFamily="18" charset="2"/>
              <a:buChar char=""/>
            </a:pPr>
            <a:r>
              <a:rPr lang="fr-FR" sz="1100" b="1" dirty="0">
                <a:solidFill>
                  <a:srgbClr val="000091"/>
                </a:solidFill>
                <a:latin typeface="Marianne" panose="02000000000000000000" pitchFamily="2" charset="0"/>
                <a:hlinkClick r:id="rId7"/>
              </a:rPr>
              <a:t>Parcoursup au service des candidats en situation de handicap </a:t>
            </a:r>
            <a:endParaRPr lang="fr-FR" sz="1100" b="1" dirty="0">
              <a:solidFill>
                <a:srgbClr val="000091"/>
              </a:solidFill>
              <a:latin typeface="Marianne" panose="02000000000000000000" pitchFamily="2" charset="0"/>
            </a:endParaRPr>
          </a:p>
          <a:p>
            <a:pPr marL="257175" indent="-257175" algn="just">
              <a:buFont typeface="Symbol" panose="05050102010706020507" pitchFamily="18" charset="2"/>
              <a:buChar char=""/>
            </a:pPr>
            <a:endParaRPr lang="fr-FR" sz="1100" b="1" dirty="0">
              <a:solidFill>
                <a:srgbClr val="000091"/>
              </a:solidFill>
              <a:latin typeface="Marianne" panose="02000000000000000000" pitchFamily="2" charset="0"/>
            </a:endParaRPr>
          </a:p>
          <a:p>
            <a:pPr marL="257175" indent="-257175" algn="just">
              <a:buFont typeface="Symbol" panose="05050102010706020507" pitchFamily="18" charset="2"/>
              <a:buChar char=""/>
            </a:pPr>
            <a:r>
              <a:rPr lang="fr-FR" sz="1100" b="1" dirty="0">
                <a:solidFill>
                  <a:srgbClr val="000091"/>
                </a:solidFill>
                <a:latin typeface="Marianne" panose="02000000000000000000" pitchFamily="2" charset="0"/>
                <a:hlinkClick r:id="rId7"/>
              </a:rPr>
              <a:t>Réponse des formations : le droit à l’information</a:t>
            </a:r>
            <a:endParaRPr lang="fr-FR" sz="1100" b="1" dirty="0">
              <a:solidFill>
                <a:srgbClr val="000091"/>
              </a:solidFill>
              <a:latin typeface="Marianne" panose="02000000000000000000" pitchFamily="2" charset="0"/>
            </a:endParaRPr>
          </a:p>
          <a:p>
            <a:pPr marL="257175" indent="-257175" algn="just">
              <a:buFont typeface="Symbol" panose="05050102010706020507" pitchFamily="18" charset="2"/>
              <a:buChar char=""/>
            </a:pPr>
            <a:endParaRPr lang="fr-FR" sz="1200" b="1" dirty="0">
              <a:solidFill>
                <a:srgbClr val="000091"/>
              </a:solidFill>
              <a:latin typeface="Marianne" panose="02000000000000000000" pitchFamily="2" charset="0"/>
            </a:endParaRPr>
          </a:p>
          <a:p>
            <a:pPr marL="257175" indent="-257175" algn="just">
              <a:buFont typeface="Symbol" panose="05050102010706020507" pitchFamily="18" charset="2"/>
              <a:buChar char=""/>
            </a:pPr>
            <a:endParaRPr lang="fr-FR" sz="1200" b="1" dirty="0">
              <a:solidFill>
                <a:srgbClr val="000091"/>
              </a:solidFill>
              <a:latin typeface="Marianne" panose="02000000000000000000" pitchFamily="2" charset="0"/>
            </a:endParaRPr>
          </a:p>
          <a:p>
            <a:endParaRPr lang="fr-FR" sz="1200" dirty="0">
              <a:solidFill>
                <a:srgbClr val="000091"/>
              </a:solidFill>
              <a:latin typeface="Marianne" panose="02000000000000000000" pitchFamily="2" charset="0"/>
            </a:endParaRPr>
          </a:p>
        </p:txBody>
      </p:sp>
      <p:sp>
        <p:nvSpPr>
          <p:cNvPr id="7" name="ZoneTexte 6"/>
          <p:cNvSpPr txBox="1"/>
          <p:nvPr/>
        </p:nvSpPr>
        <p:spPr>
          <a:xfrm>
            <a:off x="316773" y="926354"/>
            <a:ext cx="8650877" cy="323165"/>
          </a:xfrm>
          <a:prstGeom prst="rect">
            <a:avLst/>
          </a:prstGeom>
          <a:noFill/>
        </p:spPr>
        <p:txBody>
          <a:bodyPr wrap="square" rtlCol="0">
            <a:spAutoFit/>
          </a:bodyPr>
          <a:lstStyle/>
          <a:p>
            <a:pPr algn="ctr"/>
            <a:r>
              <a:rPr lang="fr-FR" sz="1500" dirty="0">
                <a:solidFill>
                  <a:srgbClr val="000091"/>
                </a:solidFill>
                <a:latin typeface="Marianne" panose="02000000000000000000" pitchFamily="2" charset="0"/>
              </a:rPr>
              <a:t>Nos outils sur </a:t>
            </a:r>
            <a:r>
              <a:rPr lang="fr-FR" sz="1500" dirty="0">
                <a:solidFill>
                  <a:srgbClr val="0C5076"/>
                </a:solidFill>
                <a:latin typeface="Marianne" panose="02000000000000000000" pitchFamily="2" charset="0"/>
                <a:hlinkClick r:id="rId9"/>
              </a:rPr>
              <a:t>Parcoursup.gouv.fr</a:t>
            </a:r>
            <a:r>
              <a:rPr lang="fr-FR" sz="1500" dirty="0">
                <a:solidFill>
                  <a:srgbClr val="0C5076"/>
                </a:solidFill>
                <a:latin typeface="Marianne" panose="02000000000000000000" pitchFamily="2" charset="0"/>
                <a:hlinkClick r:id="rId10"/>
              </a:rPr>
              <a:t> </a:t>
            </a:r>
            <a:r>
              <a:rPr lang="fr-FR" sz="1500" dirty="0">
                <a:solidFill>
                  <a:srgbClr val="000091"/>
                </a:solidFill>
                <a:latin typeface="Marianne" panose="02000000000000000000" pitchFamily="2" charset="0"/>
              </a:rPr>
              <a:t>&gt; </a:t>
            </a:r>
            <a:r>
              <a:rPr lang="fr-FR" sz="1500" b="1" dirty="0">
                <a:solidFill>
                  <a:srgbClr val="000091"/>
                </a:solidFill>
                <a:latin typeface="Marianne" panose="02000000000000000000" pitchFamily="2" charset="0"/>
              </a:rPr>
              <a:t>Nos conseils </a:t>
            </a:r>
            <a:r>
              <a:rPr lang="fr-FR" sz="1500" dirty="0">
                <a:solidFill>
                  <a:srgbClr val="000091"/>
                </a:solidFill>
                <a:latin typeface="Marianne" panose="02000000000000000000" pitchFamily="2" charset="0"/>
              </a:rPr>
              <a:t>pour bien aborder la phase d’admission  </a:t>
            </a:r>
          </a:p>
        </p:txBody>
      </p:sp>
      <p:sp>
        <p:nvSpPr>
          <p:cNvPr id="8" name="Rectangle à coins arrondis 7"/>
          <p:cNvSpPr/>
          <p:nvPr/>
        </p:nvSpPr>
        <p:spPr>
          <a:xfrm>
            <a:off x="3651526" y="221402"/>
            <a:ext cx="5114810" cy="374571"/>
          </a:xfrm>
          <a:prstGeom prst="roundRect">
            <a:avLst/>
          </a:prstGeom>
          <a:solidFill>
            <a:srgbClr val="34CB6A"/>
          </a:solidFill>
        </p:spPr>
        <p:txBody>
          <a:bodyPr wrap="square">
            <a:spAutoFit/>
          </a:bodyPr>
          <a:lstStyle/>
          <a:p>
            <a:pPr algn="ctr"/>
            <a:r>
              <a:rPr lang="fr-FR" sz="1600" b="1" dirty="0">
                <a:solidFill>
                  <a:schemeClr val="bg1"/>
                </a:solidFill>
                <a:latin typeface="Marianne" panose="02000000000000000000" pitchFamily="2" charset="0"/>
              </a:rPr>
              <a:t>Des outils pour informer et accompagner </a:t>
            </a:r>
          </a:p>
        </p:txBody>
      </p:sp>
      <p:sp>
        <p:nvSpPr>
          <p:cNvPr id="2" name="Espace réservé du numéro de diapositive 1"/>
          <p:cNvSpPr>
            <a:spLocks noGrp="1"/>
          </p:cNvSpPr>
          <p:nvPr>
            <p:ph type="sldNum" sz="quarter" idx="12"/>
          </p:nvPr>
        </p:nvSpPr>
        <p:spPr/>
        <p:txBody>
          <a:bodyPr/>
          <a:lstStyle/>
          <a:p>
            <a:endParaRPr lang="fr-FR" dirty="0">
              <a:latin typeface="Marianne" panose="02000000000000000000" pitchFamily="2" charset="0"/>
            </a:endParaRPr>
          </a:p>
        </p:txBody>
      </p:sp>
    </p:spTree>
    <p:extLst>
      <p:ext uri="{BB962C8B-B14F-4D97-AF65-F5344CB8AC3E}">
        <p14:creationId xmlns:p14="http://schemas.microsoft.com/office/powerpoint/2010/main" val="19318202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199541" y="922149"/>
            <a:ext cx="8208912" cy="3715886"/>
          </a:xfrm>
        </p:spPr>
        <p:txBody>
          <a:bodyPr>
            <a:noAutofit/>
          </a:bodyPr>
          <a:lstStyle/>
          <a:p>
            <a:pPr marL="285750" indent="-285750">
              <a:buFont typeface="Wingdings" panose="05000000000000000000" pitchFamily="2" charset="2"/>
              <a:buChar char="§"/>
            </a:pPr>
            <a:r>
              <a:rPr lang="fr-FR" sz="1400" b="1" dirty="0">
                <a:solidFill>
                  <a:schemeClr val="bg1"/>
                </a:solidFill>
                <a:highlight>
                  <a:srgbClr val="0000FF"/>
                </a:highlight>
                <a:latin typeface="Marianne" panose="02000000000000000000" pitchFamily="2" charset="0"/>
              </a:rPr>
              <a:t>Bourse sur critères sociaux </a:t>
            </a:r>
            <a:r>
              <a:rPr lang="fr-FR" sz="1400" dirty="0">
                <a:solidFill>
                  <a:schemeClr val="accent1"/>
                </a:solidFill>
                <a:latin typeface="Marianne" panose="02000000000000000000" pitchFamily="2" charset="0"/>
              </a:rPr>
              <a:t>: faire une demande de bourse et/ou de logement en créant son dossier social étudiant (DSE) </a:t>
            </a:r>
            <a:r>
              <a:rPr lang="fr-FR" sz="1400" b="1" dirty="0">
                <a:solidFill>
                  <a:schemeClr val="accent1"/>
                </a:solidFill>
                <a:latin typeface="Marianne" panose="02000000000000000000" pitchFamily="2" charset="0"/>
              </a:rPr>
              <a:t>jusqu’au 31 mai </a:t>
            </a:r>
            <a:r>
              <a:rPr lang="fr-FR" sz="1400" dirty="0">
                <a:solidFill>
                  <a:schemeClr val="accent1"/>
                </a:solidFill>
                <a:latin typeface="Marianne" panose="02000000000000000000" pitchFamily="2" charset="0"/>
              </a:rPr>
              <a:t>via le portail </a:t>
            </a:r>
            <a:r>
              <a:rPr lang="fr-FR" sz="1400" dirty="0">
                <a:solidFill>
                  <a:schemeClr val="accent1"/>
                </a:solidFill>
                <a:latin typeface="Marianne" panose="02000000000000000000" pitchFamily="2" charset="0"/>
                <a:hlinkClick r:id="rId2"/>
              </a:rPr>
              <a:t>messervices.etudiant.gouv.fr/</a:t>
            </a:r>
            <a:endParaRPr lang="fr-FR" sz="1400" dirty="0">
              <a:solidFill>
                <a:schemeClr val="accent1"/>
              </a:solidFill>
              <a:latin typeface="Marianne" panose="02000000000000000000" pitchFamily="2" charset="0"/>
            </a:endParaRPr>
          </a:p>
          <a:p>
            <a:pPr marL="269875"/>
            <a:r>
              <a:rPr lang="fr-FR" sz="1400" dirty="0">
                <a:solidFill>
                  <a:schemeClr val="accent1"/>
                </a:solidFill>
                <a:latin typeface="Marianne" panose="02000000000000000000" pitchFamily="2" charset="0"/>
              </a:rPr>
              <a:t>Calculer vos droits à la bourse via </a:t>
            </a:r>
            <a:r>
              <a:rPr lang="fr-FR" sz="1400" dirty="0">
                <a:solidFill>
                  <a:schemeClr val="accent1"/>
                </a:solidFill>
                <a:latin typeface="Marianne" panose="02000000000000000000" pitchFamily="2" charset="0"/>
                <a:hlinkClick r:id="rId3"/>
              </a:rPr>
              <a:t>lescrous.fr/nos-services/simulateur-de-bourse</a:t>
            </a:r>
            <a:r>
              <a:rPr lang="fr-FR" sz="1400" dirty="0">
                <a:solidFill>
                  <a:schemeClr val="accent1"/>
                </a:solidFill>
                <a:latin typeface="Marianne" panose="02000000000000000000" pitchFamily="2" charset="0"/>
              </a:rPr>
              <a:t> </a:t>
            </a:r>
            <a:br>
              <a:rPr lang="fr-FR" sz="1400" dirty="0">
                <a:solidFill>
                  <a:schemeClr val="accent1"/>
                </a:solidFill>
                <a:latin typeface="Marianne" panose="02000000000000000000" pitchFamily="2" charset="0"/>
              </a:rPr>
            </a:br>
            <a:endParaRPr lang="fr-FR" sz="500" dirty="0">
              <a:solidFill>
                <a:schemeClr val="accent1"/>
              </a:solidFill>
              <a:latin typeface="Marianne" panose="02000000000000000000" pitchFamily="2" charset="0"/>
            </a:endParaRPr>
          </a:p>
          <a:p>
            <a:pPr marL="269875" algn="just"/>
            <a:r>
              <a:rPr lang="fr-FR" sz="1400" b="1" dirty="0">
                <a:solidFill>
                  <a:schemeClr val="bg1"/>
                </a:solidFill>
                <a:highlight>
                  <a:srgbClr val="0000FF"/>
                </a:highlight>
                <a:latin typeface="Marianne" panose="02000000000000000000" pitchFamily="2" charset="0"/>
              </a:rPr>
              <a:t>Aide à la mobilité </a:t>
            </a:r>
            <a:r>
              <a:rPr lang="fr-FR" sz="1400" dirty="0">
                <a:solidFill>
                  <a:schemeClr val="accent1"/>
                </a:solidFill>
                <a:latin typeface="Marianne" panose="02000000000000000000" pitchFamily="2" charset="0"/>
              </a:rPr>
              <a:t>: Parcoursup propose une aide à la mobilité de 500 € pour les lycéens boursiers qui étudieront dans un établissement situé hors de leur académie de résidence. </a:t>
            </a:r>
          </a:p>
          <a:p>
            <a:pPr marL="269875"/>
            <a:endParaRPr lang="fr-FR" sz="500" dirty="0">
              <a:solidFill>
                <a:schemeClr val="accent1"/>
              </a:solidFill>
              <a:latin typeface="Marianne" panose="02000000000000000000" pitchFamily="2" charset="0"/>
            </a:endParaRPr>
          </a:p>
          <a:p>
            <a:pPr marL="285750" indent="-285750" algn="just">
              <a:spcBef>
                <a:spcPts val="600"/>
              </a:spcBef>
              <a:buFont typeface="Courier New" panose="02070309020205020404" pitchFamily="49" charset="0"/>
              <a:buChar char="o"/>
            </a:pPr>
            <a:r>
              <a:rPr lang="fr-FR" sz="1400" b="1" dirty="0">
                <a:solidFill>
                  <a:schemeClr val="bg1"/>
                </a:solidFill>
                <a:highlight>
                  <a:srgbClr val="0000FF"/>
                </a:highlight>
                <a:latin typeface="Marianne" panose="02000000000000000000" pitchFamily="2" charset="0"/>
              </a:rPr>
              <a:t>Logement en résidence universitaire </a:t>
            </a:r>
            <a:r>
              <a:rPr lang="fr-FR" sz="1400" dirty="0">
                <a:solidFill>
                  <a:schemeClr val="accent1"/>
                </a:solidFill>
                <a:latin typeface="Marianne" panose="02000000000000000000" pitchFamily="2" charset="0"/>
              </a:rPr>
              <a:t>: pour faciliter les recherches, consulter le site </a:t>
            </a:r>
            <a:r>
              <a:rPr lang="fr-FR" sz="1400" dirty="0">
                <a:solidFill>
                  <a:schemeClr val="accent1"/>
                </a:solidFill>
                <a:latin typeface="Marianne" panose="02000000000000000000" pitchFamily="2" charset="0"/>
                <a:hlinkClick r:id="rId4"/>
              </a:rPr>
              <a:t>trouverunlogement.lescrous.fr</a:t>
            </a:r>
            <a:r>
              <a:rPr lang="fr-FR" sz="1400" dirty="0">
                <a:solidFill>
                  <a:schemeClr val="accent1"/>
                </a:solidFill>
                <a:latin typeface="Marianne" panose="02000000000000000000" pitchFamily="2" charset="0"/>
              </a:rPr>
              <a:t> (sous réserve d’avoir un DSE validé). L’attribution des logements aura lieu à compter du 10 juin, toutes les semaines, </a:t>
            </a:r>
            <a:r>
              <a:rPr lang="fr-FR" sz="1400" b="1" dirty="0">
                <a:solidFill>
                  <a:schemeClr val="accent1"/>
                </a:solidFill>
                <a:latin typeface="Marianne" panose="02000000000000000000" pitchFamily="2" charset="0"/>
              </a:rPr>
              <a:t>jusqu’au 1er juillet 2025.</a:t>
            </a:r>
          </a:p>
          <a:p>
            <a:pPr algn="just">
              <a:spcBef>
                <a:spcPts val="600"/>
              </a:spcBef>
            </a:pPr>
            <a:r>
              <a:rPr lang="fr-FR" sz="1400" dirty="0">
                <a:solidFill>
                  <a:schemeClr val="accent1"/>
                </a:solidFill>
                <a:latin typeface="Marianne" panose="02000000000000000000" pitchFamily="2" charset="0"/>
              </a:rPr>
              <a:t>Pour toute question</a:t>
            </a:r>
            <a:r>
              <a:rPr lang="fr-FR" sz="1400" dirty="0">
                <a:solidFill>
                  <a:schemeClr val="accent1"/>
                </a:solidFill>
                <a:latin typeface="Marianne" panose="02000000000000000000" pitchFamily="2" charset="0"/>
                <a:hlinkClick r:id="rId5"/>
              </a:rPr>
              <a:t>, une FAQ est proposée sur etudiant.gouv.fr </a:t>
            </a:r>
            <a:endParaRPr lang="fr-FR" sz="1400" dirty="0">
              <a:solidFill>
                <a:schemeClr val="accent1"/>
              </a:solidFill>
              <a:latin typeface="Marianne" panose="02000000000000000000" pitchFamily="2" charset="0"/>
            </a:endParaRPr>
          </a:p>
          <a:p>
            <a:pPr marL="285750" indent="-285750">
              <a:buFont typeface="Courier New" panose="02070309020205020404" pitchFamily="49" charset="0"/>
              <a:buChar char="o"/>
            </a:pPr>
            <a:r>
              <a:rPr lang="fr-FR" sz="500" dirty="0">
                <a:solidFill>
                  <a:schemeClr val="accent1"/>
                </a:solidFill>
                <a:latin typeface="Marianne" panose="02000000000000000000" pitchFamily="2" charset="0"/>
              </a:rPr>
              <a:t/>
            </a:r>
            <a:br>
              <a:rPr lang="fr-FR" sz="500" dirty="0">
                <a:solidFill>
                  <a:schemeClr val="accent1"/>
                </a:solidFill>
                <a:latin typeface="Marianne" panose="02000000000000000000" pitchFamily="2" charset="0"/>
              </a:rPr>
            </a:br>
            <a:r>
              <a:rPr lang="fr-FR" sz="1400" b="1" dirty="0">
                <a:solidFill>
                  <a:schemeClr val="bg1"/>
                </a:solidFill>
                <a:highlight>
                  <a:srgbClr val="0000FF"/>
                </a:highlight>
                <a:latin typeface="Marianne" panose="02000000000000000000" pitchFamily="2" charset="0"/>
              </a:rPr>
              <a:t>Santé </a:t>
            </a:r>
            <a:r>
              <a:rPr lang="fr-FR" sz="1400" dirty="0">
                <a:solidFill>
                  <a:schemeClr val="accent1"/>
                </a:solidFill>
                <a:latin typeface="Marianne" panose="02000000000000000000" pitchFamily="2" charset="0"/>
              </a:rPr>
              <a:t>: pour rappel, l’étudiant est automatiquement affilié au régime général de la sécurité sociale. </a:t>
            </a:r>
          </a:p>
          <a:p>
            <a:pPr marL="269875"/>
            <a:r>
              <a:rPr lang="fr-FR" sz="1400" dirty="0">
                <a:solidFill>
                  <a:schemeClr val="accent1"/>
                </a:solidFill>
                <a:latin typeface="Marianne" panose="02000000000000000000" pitchFamily="2" charset="0"/>
              </a:rPr>
              <a:t>Pour évaluer ses droit à la Complémentaire santé solidaire et à d’autres prestations sociales consulter le site </a:t>
            </a:r>
            <a:r>
              <a:rPr lang="fr-FR" sz="1400" dirty="0">
                <a:solidFill>
                  <a:schemeClr val="accent1"/>
                </a:solidFill>
                <a:latin typeface="Marianne" panose="02000000000000000000" pitchFamily="2" charset="0"/>
                <a:hlinkClick r:id="rId6"/>
              </a:rPr>
              <a:t>mesdroitssociaux.gouv.fr </a:t>
            </a:r>
            <a:endParaRPr lang="fr-FR" sz="1400" dirty="0">
              <a:solidFill>
                <a:schemeClr val="accent1"/>
              </a:solidFill>
              <a:latin typeface="Marianne" panose="02000000000000000000" pitchFamily="2" charset="0"/>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endParaRPr lang="fr-FR" dirty="0"/>
          </a:p>
        </p:txBody>
      </p:sp>
      <p:sp>
        <p:nvSpPr>
          <p:cNvPr id="5" name="Rectangle à coins arrondis 7">
            <a:extLst>
              <a:ext uri="{FF2B5EF4-FFF2-40B4-BE49-F238E27FC236}">
                <a16:creationId xmlns:a16="http://schemas.microsoft.com/office/drawing/2014/main" id="{6366251E-3929-426B-A835-D89EC74DF576}"/>
              </a:ext>
            </a:extLst>
          </p:cNvPr>
          <p:cNvSpPr/>
          <p:nvPr/>
        </p:nvSpPr>
        <p:spPr>
          <a:xfrm>
            <a:off x="3651526" y="221402"/>
            <a:ext cx="5114810" cy="374571"/>
          </a:xfrm>
          <a:prstGeom prst="roundRect">
            <a:avLst/>
          </a:prstGeom>
          <a:solidFill>
            <a:srgbClr val="34CB6A"/>
          </a:solidFill>
        </p:spPr>
        <p:txBody>
          <a:bodyPr wrap="square">
            <a:spAutoFit/>
          </a:bodyPr>
          <a:lstStyle/>
          <a:p>
            <a:pPr algn="ctr"/>
            <a:r>
              <a:rPr lang="fr-FR" sz="1600" b="1" dirty="0">
                <a:solidFill>
                  <a:schemeClr val="bg1"/>
                </a:solidFill>
                <a:latin typeface="Marianne" panose="02000000000000000000" pitchFamily="2" charset="0"/>
              </a:rPr>
              <a:t>Penser aussi à préparer sa vie étudiante </a:t>
            </a:r>
          </a:p>
        </p:txBody>
      </p:sp>
    </p:spTree>
    <p:extLst>
      <p:ext uri="{BB962C8B-B14F-4D97-AF65-F5344CB8AC3E}">
        <p14:creationId xmlns:p14="http://schemas.microsoft.com/office/powerpoint/2010/main" val="24951147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4"/>
          </p:nvPr>
        </p:nvSpPr>
        <p:spPr>
          <a:xfrm>
            <a:off x="542692" y="978695"/>
            <a:ext cx="8223643" cy="3710090"/>
          </a:xfrm>
        </p:spPr>
        <p:txBody>
          <a:bodyPr/>
          <a:lstStyle/>
          <a:p>
            <a:pPr marL="285750" indent="-285750" defTabSz="457189">
              <a:spcBef>
                <a:spcPct val="20000"/>
              </a:spcBef>
              <a:spcAft>
                <a:spcPts val="300"/>
              </a:spcAft>
              <a:buClr>
                <a:schemeClr val="accent4"/>
              </a:buClr>
              <a:buSzPct val="100000"/>
              <a:buFont typeface="Wingdings" panose="05000000000000000000" pitchFamily="2" charset="2"/>
              <a:buChar char="Ø"/>
            </a:pPr>
            <a:r>
              <a:rPr lang="fr-FR" sz="1600" b="1" dirty="0">
                <a:solidFill>
                  <a:srgbClr val="F28E65"/>
                </a:solidFill>
                <a:latin typeface="Marianne" panose="02000000000000000000" pitchFamily="2" charset="0"/>
              </a:rPr>
              <a:t>Les sessions de tchat/lives </a:t>
            </a:r>
            <a:r>
              <a:rPr lang="fr-FR" sz="1400" b="1" dirty="0">
                <a:solidFill>
                  <a:srgbClr val="F28E65"/>
                </a:solidFill>
                <a:latin typeface="Marianne" panose="02000000000000000000" pitchFamily="2" charset="0"/>
              </a:rPr>
              <a:t>avec </a:t>
            </a:r>
            <a:r>
              <a:rPr lang="fr-FR" sz="1400" dirty="0">
                <a:latin typeface="Marianne" panose="02000000000000000000" pitchFamily="2" charset="0"/>
              </a:rPr>
              <a:t>lycéens, étudiants et parents d’élèves</a:t>
            </a:r>
            <a:endParaRPr lang="fr-FR" sz="500" dirty="0">
              <a:latin typeface="Marianne" panose="02000000000000000000" pitchFamily="2" charset="0"/>
            </a:endParaRPr>
          </a:p>
          <a:p>
            <a:pPr marL="285750" indent="-285750" defTabSz="457189">
              <a:spcBef>
                <a:spcPct val="20000"/>
              </a:spcBef>
              <a:spcAft>
                <a:spcPts val="300"/>
              </a:spcAft>
              <a:buClr>
                <a:schemeClr val="accent4"/>
              </a:buClr>
              <a:buSzPct val="100000"/>
              <a:buFont typeface="Wingdings" panose="05000000000000000000" pitchFamily="2" charset="2"/>
              <a:buChar char="Ø"/>
            </a:pPr>
            <a:r>
              <a:rPr lang="fr-FR" sz="1600" b="1" dirty="0">
                <a:solidFill>
                  <a:srgbClr val="F28E65"/>
                </a:solidFill>
                <a:latin typeface="Marianne" panose="02000000000000000000" pitchFamily="2" charset="0"/>
              </a:rPr>
              <a:t>Le numéro vert </a:t>
            </a:r>
            <a:r>
              <a:rPr lang="fr-FR" sz="1600" dirty="0">
                <a:solidFill>
                  <a:srgbClr val="3D566E"/>
                </a:solidFill>
                <a:latin typeface="Marianne" panose="02000000000000000000" pitchFamily="2" charset="0"/>
              </a:rPr>
              <a:t> </a:t>
            </a:r>
            <a:r>
              <a:rPr lang="fr-FR" sz="1600" b="1" dirty="0">
                <a:latin typeface="Marianne" panose="02000000000000000000" pitchFamily="2" charset="0"/>
              </a:rPr>
              <a:t>0 800 400 070 </a:t>
            </a:r>
            <a:r>
              <a:rPr lang="fr-FR" sz="1600" b="1" dirty="0" smtClean="0">
                <a:latin typeface="Marianne" panose="02000000000000000000" pitchFamily="2" charset="0"/>
              </a:rPr>
              <a:t>- du lundi au vendredi de 10h à 16h</a:t>
            </a:r>
            <a:r>
              <a:rPr lang="fr-FR" sz="1400" b="1" dirty="0">
                <a:latin typeface="Marianne" panose="02000000000000000000" pitchFamily="2" charset="0"/>
              </a:rPr>
              <a:t/>
            </a:r>
            <a:br>
              <a:rPr lang="fr-FR" sz="1400" b="1" dirty="0">
                <a:latin typeface="Marianne" panose="02000000000000000000" pitchFamily="2" charset="0"/>
              </a:rPr>
            </a:br>
            <a:r>
              <a:rPr lang="fr-FR" sz="1100" dirty="0">
                <a:latin typeface="Marianne" panose="02000000000000000000" pitchFamily="2" charset="0"/>
              </a:rPr>
              <a:t>(numéros spécifiques pour l’Outre-mer sur Parcoursup.gouv.fr)</a:t>
            </a:r>
          </a:p>
          <a:p>
            <a:pPr marL="251994" lvl="1" indent="0" defTabSz="457189">
              <a:spcBef>
                <a:spcPct val="20000"/>
              </a:spcBef>
              <a:spcAft>
                <a:spcPts val="300"/>
              </a:spcAft>
              <a:buClr>
                <a:srgbClr val="FF0000"/>
              </a:buClr>
              <a:buSzPct val="100000"/>
              <a:buNone/>
            </a:pPr>
            <a:r>
              <a:rPr lang="fr-FR" sz="1400" u="sng" dirty="0">
                <a:effectLst>
                  <a:outerShdw blurRad="38100" dist="38100" dir="2700000" algn="tl">
                    <a:srgbClr val="000000">
                      <a:alpha val="43137"/>
                    </a:srgbClr>
                  </a:outerShdw>
                </a:effectLst>
                <a:latin typeface="Marianne" panose="02000000000000000000" pitchFamily="2" charset="0"/>
              </a:rPr>
              <a:t>Ouverture exceptionnelle :</a:t>
            </a:r>
          </a:p>
          <a:p>
            <a:pPr marL="537744" lvl="1" indent="-285750" defTabSz="457189">
              <a:spcBef>
                <a:spcPct val="20000"/>
              </a:spcBef>
              <a:spcAft>
                <a:spcPts val="300"/>
              </a:spcAft>
              <a:buClr>
                <a:schemeClr val="accent4"/>
              </a:buClr>
              <a:buSzPct val="100000"/>
            </a:pPr>
            <a:r>
              <a:rPr lang="fr-FR" sz="1400" b="1" dirty="0">
                <a:solidFill>
                  <a:srgbClr val="ED7454"/>
                </a:solidFill>
                <a:latin typeface="Marianne" panose="02000000000000000000" pitchFamily="2" charset="0"/>
              </a:rPr>
              <a:t>les 3, 4, 5 et 10 juin 2025 </a:t>
            </a:r>
            <a:r>
              <a:rPr lang="fr-FR" sz="1400" dirty="0">
                <a:solidFill>
                  <a:srgbClr val="0C5076"/>
                </a:solidFill>
                <a:latin typeface="Marianne" panose="02000000000000000000" pitchFamily="2" charset="0"/>
              </a:rPr>
              <a:t> </a:t>
            </a:r>
            <a:r>
              <a:rPr lang="fr-FR" sz="1400" b="1" u="sng" dirty="0">
                <a:solidFill>
                  <a:srgbClr val="ED7454"/>
                </a:solidFill>
                <a:latin typeface="Marianne" panose="02000000000000000000" pitchFamily="2" charset="0"/>
              </a:rPr>
              <a:t>jusqu’à 20h</a:t>
            </a:r>
          </a:p>
          <a:p>
            <a:pPr marL="537744" lvl="1" indent="-285750" defTabSz="457189">
              <a:spcBef>
                <a:spcPct val="20000"/>
              </a:spcBef>
              <a:spcAft>
                <a:spcPts val="300"/>
              </a:spcAft>
              <a:buClr>
                <a:schemeClr val="accent4"/>
              </a:buClr>
              <a:buSzPct val="100000"/>
            </a:pPr>
            <a:r>
              <a:rPr lang="fr-FR" sz="1400" b="1" dirty="0">
                <a:solidFill>
                  <a:srgbClr val="ED7454"/>
                </a:solidFill>
                <a:latin typeface="Marianne" panose="02000000000000000000" pitchFamily="2" charset="0"/>
              </a:rPr>
              <a:t>le lundi 9 juin (</a:t>
            </a:r>
            <a:r>
              <a:rPr lang="fr-FR" sz="1400" b="1" u="sng" dirty="0">
                <a:solidFill>
                  <a:srgbClr val="ED7454"/>
                </a:solidFill>
                <a:latin typeface="Marianne" panose="02000000000000000000" pitchFamily="2" charset="0"/>
              </a:rPr>
              <a:t>Pentecôte</a:t>
            </a:r>
            <a:r>
              <a:rPr lang="fr-FR" sz="1400" b="1" dirty="0">
                <a:solidFill>
                  <a:srgbClr val="ED7454"/>
                </a:solidFill>
                <a:latin typeface="Marianne" panose="02000000000000000000" pitchFamily="2" charset="0"/>
              </a:rPr>
              <a:t>) de 10h à 16h</a:t>
            </a:r>
          </a:p>
          <a:p>
            <a:pPr marL="537744" lvl="1" indent="-285750" defTabSz="457189">
              <a:spcBef>
                <a:spcPct val="20000"/>
              </a:spcBef>
              <a:spcAft>
                <a:spcPts val="300"/>
              </a:spcAft>
              <a:buClr>
                <a:schemeClr val="accent4"/>
              </a:buClr>
              <a:buSzPct val="100000"/>
            </a:pPr>
            <a:r>
              <a:rPr lang="fr-FR" sz="1400" b="1" dirty="0">
                <a:solidFill>
                  <a:srgbClr val="ED7454"/>
                </a:solidFill>
                <a:latin typeface="Marianne" panose="02000000000000000000" pitchFamily="2" charset="0"/>
              </a:rPr>
              <a:t>le mardi 10 juin </a:t>
            </a:r>
            <a:r>
              <a:rPr lang="fr-FR" sz="1400" b="1" u="sng" dirty="0">
                <a:solidFill>
                  <a:srgbClr val="ED7454"/>
                </a:solidFill>
                <a:latin typeface="Marianne" panose="02000000000000000000" pitchFamily="2" charset="0"/>
              </a:rPr>
              <a:t>jusqu’à 20h</a:t>
            </a:r>
          </a:p>
          <a:p>
            <a:pPr marL="251994" lvl="1" indent="0" defTabSz="457189">
              <a:spcBef>
                <a:spcPct val="20000"/>
              </a:spcBef>
              <a:spcAft>
                <a:spcPts val="300"/>
              </a:spcAft>
              <a:buClr>
                <a:srgbClr val="FF0000"/>
              </a:buClr>
              <a:buSzPct val="100000"/>
              <a:buNone/>
            </a:pPr>
            <a:endParaRPr lang="fr-FR" sz="500" b="1" dirty="0">
              <a:solidFill>
                <a:srgbClr val="ED7454"/>
              </a:solidFill>
              <a:latin typeface="Marianne" panose="02000000000000000000" pitchFamily="2" charset="0"/>
            </a:endParaRPr>
          </a:p>
          <a:p>
            <a:pPr marL="285750" indent="-285750" defTabSz="457189">
              <a:spcBef>
                <a:spcPct val="20000"/>
              </a:spcBef>
              <a:spcAft>
                <a:spcPts val="300"/>
              </a:spcAft>
              <a:buClr>
                <a:schemeClr val="accent4"/>
              </a:buClr>
              <a:buSzPct val="100000"/>
              <a:buFont typeface="Wingdings" panose="05000000000000000000" pitchFamily="2" charset="2"/>
              <a:buChar char="Ø"/>
            </a:pPr>
            <a:r>
              <a:rPr lang="fr-FR" sz="1600" b="1" dirty="0">
                <a:solidFill>
                  <a:srgbClr val="F28E65"/>
                </a:solidFill>
                <a:latin typeface="Marianne" panose="02000000000000000000" pitchFamily="2" charset="0"/>
              </a:rPr>
              <a:t>La messagerie contact </a:t>
            </a:r>
            <a:r>
              <a:rPr lang="fr-FR" sz="1400" dirty="0">
                <a:latin typeface="Marianne" panose="02000000000000000000" pitchFamily="2" charset="0"/>
              </a:rPr>
              <a:t>depuis le dossier candidat</a:t>
            </a:r>
          </a:p>
          <a:p>
            <a:pPr defTabSz="457189">
              <a:spcBef>
                <a:spcPct val="20000"/>
              </a:spcBef>
              <a:spcAft>
                <a:spcPts val="300"/>
              </a:spcAft>
              <a:buClr>
                <a:srgbClr val="FF0000"/>
              </a:buClr>
              <a:buSzPct val="100000"/>
            </a:pPr>
            <a:endParaRPr lang="fr-FR" sz="500" dirty="0">
              <a:latin typeface="Marianne" panose="02000000000000000000" pitchFamily="2" charset="0"/>
            </a:endParaRPr>
          </a:p>
          <a:p>
            <a:pPr marL="285750" indent="-285750" defTabSz="457189">
              <a:spcBef>
                <a:spcPct val="20000"/>
              </a:spcBef>
              <a:spcAft>
                <a:spcPts val="300"/>
              </a:spcAft>
              <a:buClr>
                <a:schemeClr val="accent4"/>
              </a:buClr>
              <a:buSzPct val="100000"/>
              <a:buFont typeface="Wingdings" panose="05000000000000000000" pitchFamily="2" charset="2"/>
              <a:buChar char="Ø"/>
            </a:pPr>
            <a:r>
              <a:rPr lang="fr-FR" sz="1600" b="1" dirty="0">
                <a:solidFill>
                  <a:srgbClr val="F28E65"/>
                </a:solidFill>
                <a:latin typeface="Marianne" panose="02000000000000000000" pitchFamily="2" charset="0"/>
              </a:rPr>
              <a:t>Les réseaux sociaux </a:t>
            </a:r>
            <a:r>
              <a:rPr lang="fr-FR" sz="1400" dirty="0">
                <a:latin typeface="Marianne" panose="02000000000000000000" pitchFamily="2" charset="0"/>
              </a:rPr>
              <a:t>pour suivre l’actualité de Parcoursup et recevoir des conseils : </a:t>
            </a:r>
            <a:r>
              <a:rPr lang="fr-FR" sz="1400" u="sng" dirty="0">
                <a:latin typeface="Marianne" panose="02000000000000000000" pitchFamily="2" charset="0"/>
                <a:hlinkClick r:id="rId3"/>
              </a:rPr>
              <a:t>https://linktr.ee/parcoursup</a:t>
            </a:r>
            <a:r>
              <a:rPr lang="fr-FR" sz="1400" dirty="0">
                <a:latin typeface="Marianne" panose="02000000000000000000" pitchFamily="2" charset="0"/>
                <a:hlinkClick r:id="rId3"/>
              </a:rPr>
              <a:t> </a:t>
            </a:r>
            <a:r>
              <a:rPr lang="fr-FR" sz="1800" b="1" dirty="0">
                <a:solidFill>
                  <a:srgbClr val="F28E65"/>
                </a:solidFill>
                <a:latin typeface="Marianne" panose="02000000000000000000" pitchFamily="2" charset="0"/>
              </a:rPr>
              <a:t>	</a:t>
            </a:r>
            <a:endParaRPr lang="fr-FR" dirty="0">
              <a:latin typeface="Marianne" panose="02000000000000000000" pitchFamily="2" charset="0"/>
            </a:endParaRPr>
          </a:p>
        </p:txBody>
      </p:sp>
      <p:sp>
        <p:nvSpPr>
          <p:cNvPr id="6" name="Espace réservé du numéro de diapositive 5"/>
          <p:cNvSpPr>
            <a:spLocks noGrp="1"/>
          </p:cNvSpPr>
          <p:nvPr>
            <p:ph type="sldNum" sz="quarter" idx="12"/>
          </p:nvPr>
        </p:nvSpPr>
        <p:spPr/>
        <p:txBody>
          <a:bodyPr/>
          <a:lstStyle/>
          <a:p>
            <a:endParaRPr lang="fr-FR" dirty="0">
              <a:latin typeface="Marianne" panose="02000000000000000000" pitchFamily="2" charset="0"/>
            </a:endParaRPr>
          </a:p>
        </p:txBody>
      </p:sp>
      <p:sp>
        <p:nvSpPr>
          <p:cNvPr id="12" name="Rectangle à coins arrondis 11"/>
          <p:cNvSpPr/>
          <p:nvPr/>
        </p:nvSpPr>
        <p:spPr>
          <a:xfrm>
            <a:off x="4365626" y="163878"/>
            <a:ext cx="4400710" cy="408623"/>
          </a:xfrm>
          <a:prstGeom prst="roundRect">
            <a:avLst/>
          </a:prstGeom>
          <a:solidFill>
            <a:srgbClr val="34CB6A"/>
          </a:solidFill>
        </p:spPr>
        <p:txBody>
          <a:bodyPr wrap="square">
            <a:spAutoFit/>
          </a:bodyPr>
          <a:lstStyle/>
          <a:p>
            <a:pPr algn="ctr"/>
            <a:r>
              <a:rPr lang="fr-FR" b="1" dirty="0">
                <a:solidFill>
                  <a:schemeClr val="bg1"/>
                </a:solidFill>
                <a:latin typeface="Marianne" panose="02000000000000000000" pitchFamily="2" charset="0"/>
              </a:rPr>
              <a:t>Assistance usagers</a:t>
            </a:r>
          </a:p>
        </p:txBody>
      </p:sp>
    </p:spTree>
    <p:extLst>
      <p:ext uri="{BB962C8B-B14F-4D97-AF65-F5344CB8AC3E}">
        <p14:creationId xmlns:p14="http://schemas.microsoft.com/office/powerpoint/2010/main" val="698899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74976" y="228864"/>
            <a:ext cx="5437844" cy="338554"/>
          </a:xfrm>
          <a:prstGeom prst="rect">
            <a:avLst/>
          </a:prstGeom>
          <a:solidFill>
            <a:srgbClr val="34CB6A"/>
          </a:solidFill>
        </p:spPr>
        <p:txBody>
          <a:bodyPr wrap="square">
            <a:spAutoFit/>
          </a:bodyPr>
          <a:lstStyle/>
          <a:p>
            <a:pPr algn="ctr"/>
            <a:r>
              <a:rPr lang="fr-FR" sz="1600" b="1" dirty="0">
                <a:solidFill>
                  <a:schemeClr val="bg1"/>
                </a:solidFill>
                <a:latin typeface="Marianne" panose="02000000000000000000" pitchFamily="2" charset="0"/>
              </a:rPr>
              <a:t>Les dates clés de la phase d’admission principale</a:t>
            </a:r>
          </a:p>
        </p:txBody>
      </p:sp>
      <p:pic>
        <p:nvPicPr>
          <p:cNvPr id="5" name="Image 4">
            <a:extLst>
              <a:ext uri="{FF2B5EF4-FFF2-40B4-BE49-F238E27FC236}">
                <a16:creationId xmlns:a16="http://schemas.microsoft.com/office/drawing/2014/main" id="{22A72721-8281-45F3-837A-6A98C7D8B8FD}"/>
              </a:ext>
            </a:extLst>
          </p:cNvPr>
          <p:cNvPicPr>
            <a:picLocks noChangeAspect="1"/>
          </p:cNvPicPr>
          <p:nvPr/>
        </p:nvPicPr>
        <p:blipFill>
          <a:blip r:embed="rId2"/>
          <a:stretch>
            <a:fillRect/>
          </a:stretch>
        </p:blipFill>
        <p:spPr>
          <a:xfrm>
            <a:off x="561975" y="965254"/>
            <a:ext cx="8020050" cy="3600450"/>
          </a:xfrm>
          <a:prstGeom prst="rect">
            <a:avLst/>
          </a:prstGeom>
        </p:spPr>
      </p:pic>
    </p:spTree>
    <p:extLst>
      <p:ext uri="{BB962C8B-B14F-4D97-AF65-F5344CB8AC3E}">
        <p14:creationId xmlns:p14="http://schemas.microsoft.com/office/powerpoint/2010/main" val="6915929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Espace réservé du texte 2"/>
          <p:cNvSpPr txBox="1">
            <a:spLocks/>
          </p:cNvSpPr>
          <p:nvPr/>
        </p:nvSpPr>
        <p:spPr>
          <a:xfrm>
            <a:off x="239208" y="578390"/>
            <a:ext cx="7412876" cy="785535"/>
          </a:xfrm>
          <a:prstGeom prst="rect">
            <a:avLst/>
          </a:prstGeom>
        </p:spPr>
        <p:txBody>
          <a:bodyPr vert="horz" lIns="121920" tIns="60960" rIns="121920" bIns="6096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609585">
              <a:buNone/>
              <a:defRPr/>
            </a:pPr>
            <a:endParaRPr lang="fr-FR" sz="1867" b="1" dirty="0">
              <a:solidFill>
                <a:srgbClr val="000091"/>
              </a:solidFill>
              <a:latin typeface="Calibri"/>
            </a:endParaRPr>
          </a:p>
          <a:p>
            <a:pPr marL="237061" indent="-237061" defTabSz="609585">
              <a:defRPr/>
            </a:pPr>
            <a:r>
              <a:rPr lang="fr-FR" sz="1867" b="1" dirty="0">
                <a:solidFill>
                  <a:srgbClr val="000091"/>
                </a:solidFill>
                <a:latin typeface="Calibri"/>
              </a:rPr>
              <a:t>Formations sélectives (BTS, BUT, classe prépa, IFSI, écoles, …) </a:t>
            </a:r>
            <a:endParaRPr lang="fr-FR" sz="1867" dirty="0">
              <a:solidFill>
                <a:srgbClr val="000091"/>
              </a:solidFill>
              <a:latin typeface="Calibri"/>
            </a:endParaRPr>
          </a:p>
          <a:p>
            <a:pPr marL="0" indent="0" defTabSz="609585">
              <a:buNone/>
              <a:defRPr/>
            </a:pPr>
            <a:endParaRPr lang="fr-FR" sz="1400" b="1" dirty="0">
              <a:solidFill>
                <a:srgbClr val="000091"/>
              </a:solidFill>
              <a:latin typeface="Calibri"/>
            </a:endParaRPr>
          </a:p>
          <a:p>
            <a:pPr marL="237061" indent="-237061" defTabSz="609585">
              <a:defRPr/>
            </a:pPr>
            <a:endParaRPr lang="fr-FR" sz="1400" b="1" dirty="0">
              <a:solidFill>
                <a:srgbClr val="000091"/>
              </a:solidFill>
              <a:latin typeface="Calibri"/>
            </a:endParaRPr>
          </a:p>
          <a:p>
            <a:pPr marL="237061" indent="-237061" defTabSz="609585">
              <a:defRPr/>
            </a:pPr>
            <a:endParaRPr lang="fr-FR" sz="1400" dirty="0">
              <a:solidFill>
                <a:srgbClr val="000091"/>
              </a:solidFill>
              <a:latin typeface="Calibri"/>
            </a:endParaRPr>
          </a:p>
          <a:p>
            <a:pPr marL="237061" indent="-237061" defTabSz="609585">
              <a:defRPr/>
            </a:pPr>
            <a:endParaRPr lang="fr-FR" sz="1400" dirty="0">
              <a:solidFill>
                <a:srgbClr val="000091"/>
              </a:solidFill>
              <a:latin typeface="Calibri"/>
            </a:endParaRPr>
          </a:p>
        </p:txBody>
      </p:sp>
      <p:sp>
        <p:nvSpPr>
          <p:cNvPr id="74" name="Rectangle à coins arrondis 73"/>
          <p:cNvSpPr/>
          <p:nvPr/>
        </p:nvSpPr>
        <p:spPr>
          <a:xfrm>
            <a:off x="239208" y="1438162"/>
            <a:ext cx="2762409" cy="582891"/>
          </a:xfrm>
          <a:prstGeom prst="roundRect">
            <a:avLst/>
          </a:prstGeom>
          <a:solidFill>
            <a:srgbClr val="34CB6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600" b="1" kern="0" dirty="0">
                <a:solidFill>
                  <a:prstClr val="white"/>
                </a:solidFill>
                <a:latin typeface="Marianne" panose="02000000000000000000" pitchFamily="2" charset="0"/>
              </a:rPr>
              <a:t>OUI (proposition d’admission)</a:t>
            </a:r>
          </a:p>
        </p:txBody>
      </p:sp>
      <p:sp>
        <p:nvSpPr>
          <p:cNvPr id="75" name="Rectangle à coins arrondis 74"/>
          <p:cNvSpPr/>
          <p:nvPr/>
        </p:nvSpPr>
        <p:spPr>
          <a:xfrm>
            <a:off x="239208" y="2571762"/>
            <a:ext cx="2762409" cy="508885"/>
          </a:xfrm>
          <a:prstGeom prst="roundRect">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600" b="1" kern="0" dirty="0">
                <a:solidFill>
                  <a:prstClr val="white"/>
                </a:solidFill>
                <a:latin typeface="Marianne" panose="02000000000000000000" pitchFamily="2" charset="0"/>
              </a:rPr>
              <a:t>En attente d’une place</a:t>
            </a:r>
          </a:p>
        </p:txBody>
      </p:sp>
      <p:sp>
        <p:nvSpPr>
          <p:cNvPr id="77" name="Flèche droite 76"/>
          <p:cNvSpPr/>
          <p:nvPr/>
        </p:nvSpPr>
        <p:spPr>
          <a:xfrm>
            <a:off x="3248548" y="1469684"/>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prstClr val="white"/>
              </a:solidFill>
              <a:latin typeface="Marianne" panose="02000000000000000000" pitchFamily="2" charset="0"/>
            </a:endParaRPr>
          </a:p>
        </p:txBody>
      </p:sp>
      <p:sp>
        <p:nvSpPr>
          <p:cNvPr id="78" name="Rectangle à coins arrondis 77"/>
          <p:cNvSpPr/>
          <p:nvPr/>
        </p:nvSpPr>
        <p:spPr>
          <a:xfrm>
            <a:off x="4466408" y="1363925"/>
            <a:ext cx="4328675" cy="658350"/>
          </a:xfrm>
          <a:prstGeom prst="roundRect">
            <a:avLst/>
          </a:prstGeom>
          <a:solidFill>
            <a:srgbClr val="CE614A"/>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600" b="1" kern="0" dirty="0">
                <a:solidFill>
                  <a:schemeClr val="bg1"/>
                </a:solidFill>
                <a:latin typeface="Marianne" panose="02000000000000000000" pitchFamily="2" charset="0"/>
              </a:rPr>
              <a:t>Le candidat accepte la proposition ou y renonce avant la date limite indiquée </a:t>
            </a:r>
          </a:p>
        </p:txBody>
      </p:sp>
      <p:sp>
        <p:nvSpPr>
          <p:cNvPr id="79" name="Rectangle à coins arrondis 78"/>
          <p:cNvSpPr/>
          <p:nvPr/>
        </p:nvSpPr>
        <p:spPr>
          <a:xfrm>
            <a:off x="239208" y="3764957"/>
            <a:ext cx="2762409" cy="520814"/>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600" b="1" kern="0" dirty="0">
                <a:solidFill>
                  <a:srgbClr val="3D566E"/>
                </a:solidFill>
                <a:latin typeface="Marianne" panose="02000000000000000000" pitchFamily="2" charset="0"/>
              </a:rPr>
              <a:t>Non</a:t>
            </a:r>
          </a:p>
        </p:txBody>
      </p:sp>
      <p:sp>
        <p:nvSpPr>
          <p:cNvPr id="81" name="Flèche droite 80"/>
          <p:cNvSpPr/>
          <p:nvPr/>
        </p:nvSpPr>
        <p:spPr>
          <a:xfrm>
            <a:off x="3264820" y="2574618"/>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prstClr val="white"/>
              </a:solidFill>
              <a:latin typeface="Marianne" panose="02000000000000000000" pitchFamily="2" charset="0"/>
            </a:endParaRPr>
          </a:p>
        </p:txBody>
      </p:sp>
      <p:sp>
        <p:nvSpPr>
          <p:cNvPr id="82" name="Rectangle à coins arrondis 81"/>
          <p:cNvSpPr/>
          <p:nvPr/>
        </p:nvSpPr>
        <p:spPr>
          <a:xfrm>
            <a:off x="4466409" y="2203168"/>
            <a:ext cx="4328674" cy="1201993"/>
          </a:xfrm>
          <a:prstGeom prst="roundRect">
            <a:avLst/>
          </a:prstGeom>
          <a:solidFill>
            <a:srgbClr val="CE614A"/>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600" b="1" kern="0" dirty="0">
                <a:solidFill>
                  <a:schemeClr val="bg1"/>
                </a:solidFill>
                <a:latin typeface="Marianne" panose="02000000000000000000" pitchFamily="2" charset="0"/>
              </a:rPr>
              <a:t>Le vœu en attente est maintenu d’office. Lorsque le candidat accepte une proposition, la plateforme lui demande d’indiquer les vœux en attente qu’il souhaite conserver</a:t>
            </a:r>
          </a:p>
        </p:txBody>
      </p:sp>
      <p:sp>
        <p:nvSpPr>
          <p:cNvPr id="95" name="Flèche droite 94"/>
          <p:cNvSpPr/>
          <p:nvPr/>
        </p:nvSpPr>
        <p:spPr>
          <a:xfrm>
            <a:off x="3248548" y="3791610"/>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prstClr val="white"/>
              </a:solidFill>
              <a:latin typeface="Marianne" panose="02000000000000000000" pitchFamily="2" charset="0"/>
            </a:endParaRPr>
          </a:p>
        </p:txBody>
      </p:sp>
      <p:sp>
        <p:nvSpPr>
          <p:cNvPr id="96" name="Rectangle à coins arrondis 95"/>
          <p:cNvSpPr/>
          <p:nvPr/>
        </p:nvSpPr>
        <p:spPr>
          <a:xfrm>
            <a:off x="4466408" y="3538332"/>
            <a:ext cx="4328675" cy="1008200"/>
          </a:xfrm>
          <a:prstGeom prst="roundRect">
            <a:avLst/>
          </a:prstGeom>
          <a:solidFill>
            <a:srgbClr val="CE614A"/>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600" b="1" kern="0" dirty="0">
                <a:solidFill>
                  <a:schemeClr val="bg1"/>
                </a:solidFill>
                <a:latin typeface="Marianne" panose="02000000000000000000" pitchFamily="2" charset="0"/>
              </a:rPr>
              <a:t>Le candidat peut demander à la formation les raisons de cette décision</a:t>
            </a:r>
          </a:p>
          <a:p>
            <a:pPr algn="just" defTabSz="609585">
              <a:defRPr/>
            </a:pPr>
            <a:r>
              <a:rPr lang="fr-FR" sz="1600" b="1" kern="0" dirty="0">
                <a:solidFill>
                  <a:schemeClr val="bg1"/>
                </a:solidFill>
                <a:latin typeface="Marianne" panose="02000000000000000000" pitchFamily="2" charset="0"/>
              </a:rPr>
              <a:t>La marche à suivre est explicitée dans son dossier, en face du vœu  </a:t>
            </a:r>
          </a:p>
        </p:txBody>
      </p:sp>
      <p:sp>
        <p:nvSpPr>
          <p:cNvPr id="98" name="Rectangle 97"/>
          <p:cNvSpPr/>
          <p:nvPr/>
        </p:nvSpPr>
        <p:spPr>
          <a:xfrm>
            <a:off x="3348677" y="204581"/>
            <a:ext cx="5417659" cy="369332"/>
          </a:xfrm>
          <a:prstGeom prst="rect">
            <a:avLst/>
          </a:prstGeom>
          <a:solidFill>
            <a:srgbClr val="34CB6A"/>
          </a:solidFill>
        </p:spPr>
        <p:txBody>
          <a:bodyPr wrap="square">
            <a:spAutoFit/>
          </a:bodyPr>
          <a:lstStyle/>
          <a:p>
            <a:pPr algn="ctr"/>
            <a:r>
              <a:rPr lang="fr-FR" b="1" dirty="0">
                <a:solidFill>
                  <a:schemeClr val="bg1"/>
                </a:solidFill>
                <a:latin typeface="Marianne" panose="02000000000000000000" pitchFamily="2" charset="0"/>
              </a:rPr>
              <a:t>Quelles réponses de la part des formations ?</a:t>
            </a:r>
          </a:p>
        </p:txBody>
      </p:sp>
      <p:sp>
        <p:nvSpPr>
          <p:cNvPr id="2" name="Espace réservé du numéro de diapositive 1"/>
          <p:cNvSpPr>
            <a:spLocks noGrp="1"/>
          </p:cNvSpPr>
          <p:nvPr>
            <p:ph type="sldNum" sz="quarter" idx="12"/>
          </p:nvPr>
        </p:nvSpPr>
        <p:spPr/>
        <p:txBody>
          <a:bodyPr/>
          <a:lstStyle/>
          <a:p>
            <a:endParaRPr lang="fr-FR" sz="1600" dirty="0">
              <a:latin typeface="Marianne" panose="02000000000000000000" pitchFamily="2" charset="0"/>
            </a:endParaRPr>
          </a:p>
        </p:txBody>
      </p:sp>
    </p:spTree>
    <p:extLst>
      <p:ext uri="{BB962C8B-B14F-4D97-AF65-F5344CB8AC3E}">
        <p14:creationId xmlns:p14="http://schemas.microsoft.com/office/powerpoint/2010/main" val="5256615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endParaRPr lang="fr-FR" sz="1600" dirty="0">
              <a:latin typeface="Marianne" panose="02000000000000000000" pitchFamily="2" charset="0"/>
            </a:endParaRPr>
          </a:p>
        </p:txBody>
      </p:sp>
      <p:sp>
        <p:nvSpPr>
          <p:cNvPr id="7" name="Rectangle à coins arrondis 6"/>
          <p:cNvSpPr/>
          <p:nvPr/>
        </p:nvSpPr>
        <p:spPr>
          <a:xfrm>
            <a:off x="292929" y="1426371"/>
            <a:ext cx="3297202" cy="651030"/>
          </a:xfrm>
          <a:prstGeom prst="roundRect">
            <a:avLst/>
          </a:prstGeom>
          <a:solidFill>
            <a:srgbClr val="34CB6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600" b="1" kern="0" dirty="0">
                <a:solidFill>
                  <a:prstClr val="white"/>
                </a:solidFill>
                <a:latin typeface="Marianne" panose="02000000000000000000" pitchFamily="2" charset="0"/>
              </a:rPr>
              <a:t>OUI (proposition d’admission)</a:t>
            </a:r>
          </a:p>
        </p:txBody>
      </p:sp>
      <p:sp>
        <p:nvSpPr>
          <p:cNvPr id="8" name="Rectangle à coins arrondis 7"/>
          <p:cNvSpPr/>
          <p:nvPr/>
        </p:nvSpPr>
        <p:spPr>
          <a:xfrm>
            <a:off x="292929" y="2413179"/>
            <a:ext cx="3273892" cy="588994"/>
          </a:xfrm>
          <a:prstGeom prst="roundRect">
            <a:avLst/>
          </a:prstGeom>
          <a:solidFill>
            <a:srgbClr val="34CB6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600" b="1" kern="0" dirty="0">
                <a:solidFill>
                  <a:prstClr val="white"/>
                </a:solidFill>
                <a:latin typeface="Marianne" panose="02000000000000000000" pitchFamily="2" charset="0"/>
              </a:rPr>
              <a:t>OUI-SI (*) (proposition d’admission)</a:t>
            </a:r>
          </a:p>
        </p:txBody>
      </p:sp>
      <p:sp>
        <p:nvSpPr>
          <p:cNvPr id="9" name="Flèche droite 8"/>
          <p:cNvSpPr/>
          <p:nvPr/>
        </p:nvSpPr>
        <p:spPr>
          <a:xfrm>
            <a:off x="3694142" y="1588863"/>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srgbClr val="3D566E"/>
              </a:solidFill>
              <a:latin typeface="Marianne" panose="02000000000000000000" pitchFamily="2" charset="0"/>
            </a:endParaRPr>
          </a:p>
        </p:txBody>
      </p:sp>
      <p:sp>
        <p:nvSpPr>
          <p:cNvPr id="10" name="Rectangle à coins arrondis 9"/>
          <p:cNvSpPr/>
          <p:nvPr/>
        </p:nvSpPr>
        <p:spPr>
          <a:xfrm>
            <a:off x="292929" y="3479480"/>
            <a:ext cx="3297202" cy="709247"/>
          </a:xfrm>
          <a:prstGeom prst="roundRect">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600" b="1" kern="0" dirty="0">
                <a:solidFill>
                  <a:prstClr val="white"/>
                </a:solidFill>
                <a:latin typeface="Marianne" panose="02000000000000000000" pitchFamily="2" charset="0"/>
              </a:rPr>
              <a:t>En attente d’une place</a:t>
            </a:r>
          </a:p>
        </p:txBody>
      </p:sp>
      <p:sp>
        <p:nvSpPr>
          <p:cNvPr id="11" name="Flèche droite 10"/>
          <p:cNvSpPr/>
          <p:nvPr/>
        </p:nvSpPr>
        <p:spPr>
          <a:xfrm>
            <a:off x="3679048" y="2510057"/>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srgbClr val="3D566E"/>
              </a:solidFill>
              <a:latin typeface="Marianne" panose="02000000000000000000" pitchFamily="2" charset="0"/>
            </a:endParaRPr>
          </a:p>
        </p:txBody>
      </p:sp>
      <p:sp>
        <p:nvSpPr>
          <p:cNvPr id="12" name="Flèche droite 11"/>
          <p:cNvSpPr/>
          <p:nvPr/>
        </p:nvSpPr>
        <p:spPr>
          <a:xfrm>
            <a:off x="3705797" y="3639540"/>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srgbClr val="3D566E"/>
              </a:solidFill>
              <a:latin typeface="Marianne" panose="02000000000000000000" pitchFamily="2" charset="0"/>
            </a:endParaRPr>
          </a:p>
        </p:txBody>
      </p:sp>
      <p:sp>
        <p:nvSpPr>
          <p:cNvPr id="13" name="Rectangle à coins arrondis 12"/>
          <p:cNvSpPr/>
          <p:nvPr/>
        </p:nvSpPr>
        <p:spPr>
          <a:xfrm>
            <a:off x="4716814" y="1329076"/>
            <a:ext cx="3830942" cy="741699"/>
          </a:xfrm>
          <a:prstGeom prst="roundRect">
            <a:avLst/>
          </a:prstGeom>
          <a:solidFill>
            <a:srgbClr val="CE614A"/>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600" b="1" kern="0" dirty="0">
                <a:solidFill>
                  <a:schemeClr val="bg1"/>
                </a:solidFill>
                <a:latin typeface="Marianne" panose="02000000000000000000" pitchFamily="2" charset="0"/>
              </a:rPr>
              <a:t>Le candidat accepte la proposition ou y renonce avant la date limite indiquée</a:t>
            </a:r>
            <a:r>
              <a:rPr lang="fr-FR" sz="1600" b="1" kern="0" dirty="0">
                <a:solidFill>
                  <a:srgbClr val="000091"/>
                </a:solidFill>
                <a:latin typeface="Marianne" panose="02000000000000000000" pitchFamily="2" charset="0"/>
              </a:rPr>
              <a:t> </a:t>
            </a:r>
          </a:p>
        </p:txBody>
      </p:sp>
      <p:sp>
        <p:nvSpPr>
          <p:cNvPr id="14" name="Rectangle à coins arrondis 13"/>
          <p:cNvSpPr/>
          <p:nvPr/>
        </p:nvSpPr>
        <p:spPr>
          <a:xfrm>
            <a:off x="4686624" y="3151369"/>
            <a:ext cx="3861131" cy="1490969"/>
          </a:xfrm>
          <a:prstGeom prst="roundRect">
            <a:avLst/>
          </a:prstGeom>
          <a:solidFill>
            <a:srgbClr val="CE614A"/>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600" b="1" kern="0" dirty="0">
                <a:solidFill>
                  <a:schemeClr val="bg1"/>
                </a:solidFill>
                <a:latin typeface="Marianne" panose="02000000000000000000" pitchFamily="2" charset="0"/>
              </a:rPr>
              <a:t>Ce vœu en attente est maintenu d’office. Lorsque le candidat accepte une proposition, la plateforme lui demande d’indiquer les vœux en attente qu’il souhaite conserver </a:t>
            </a:r>
          </a:p>
        </p:txBody>
      </p:sp>
      <p:sp>
        <p:nvSpPr>
          <p:cNvPr id="15" name="Rectangle à coins arrondis 14"/>
          <p:cNvSpPr/>
          <p:nvPr/>
        </p:nvSpPr>
        <p:spPr>
          <a:xfrm>
            <a:off x="4686624" y="2254155"/>
            <a:ext cx="3861131" cy="741699"/>
          </a:xfrm>
          <a:prstGeom prst="roundRect">
            <a:avLst/>
          </a:prstGeom>
          <a:solidFill>
            <a:srgbClr val="CE614A"/>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600" b="1" kern="0" dirty="0">
                <a:solidFill>
                  <a:schemeClr val="bg1"/>
                </a:solidFill>
                <a:latin typeface="Marianne" panose="02000000000000000000" pitchFamily="2" charset="0"/>
              </a:rPr>
              <a:t>Le candidat accepte la proposition ou y renonce avant la date limite indiquée </a:t>
            </a:r>
          </a:p>
        </p:txBody>
      </p:sp>
      <p:sp>
        <p:nvSpPr>
          <p:cNvPr id="16" name="Espace réservé du texte 2"/>
          <p:cNvSpPr txBox="1">
            <a:spLocks/>
          </p:cNvSpPr>
          <p:nvPr/>
        </p:nvSpPr>
        <p:spPr>
          <a:xfrm>
            <a:off x="352309" y="807467"/>
            <a:ext cx="8414027" cy="450230"/>
          </a:xfrm>
          <a:prstGeom prst="rect">
            <a:avLst/>
          </a:prstGeom>
        </p:spPr>
        <p:txBody>
          <a:bodyPr vert="horz" lIns="121920" tIns="60960" rIns="121920" bIns="60960" rtlCol="0">
            <a:norm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1867" b="1" dirty="0">
                <a:solidFill>
                  <a:srgbClr val="000091"/>
                </a:solidFill>
                <a:latin typeface="Marianne" panose="02000000000000000000" pitchFamily="2" charset="0"/>
              </a:rPr>
              <a:t>Formations non sélectives (licences, PPPE, PASS) </a:t>
            </a:r>
            <a:endParaRPr lang="fr-FR" sz="2400" dirty="0">
              <a:solidFill>
                <a:srgbClr val="000091"/>
              </a:solidFill>
              <a:latin typeface="Marianne" panose="02000000000000000000" pitchFamily="2" charset="0"/>
            </a:endParaRPr>
          </a:p>
          <a:p>
            <a:endParaRPr lang="fr-FR" sz="2400" dirty="0">
              <a:solidFill>
                <a:srgbClr val="000091"/>
              </a:solidFill>
              <a:latin typeface="Marianne" panose="02000000000000000000" pitchFamily="2" charset="0"/>
            </a:endParaRPr>
          </a:p>
        </p:txBody>
      </p:sp>
      <p:sp>
        <p:nvSpPr>
          <p:cNvPr id="17" name="Rectangle 16"/>
          <p:cNvSpPr/>
          <p:nvPr/>
        </p:nvSpPr>
        <p:spPr>
          <a:xfrm>
            <a:off x="3556833" y="231146"/>
            <a:ext cx="5209503" cy="369332"/>
          </a:xfrm>
          <a:prstGeom prst="rect">
            <a:avLst/>
          </a:prstGeom>
          <a:solidFill>
            <a:srgbClr val="34CB6A"/>
          </a:solidFill>
        </p:spPr>
        <p:txBody>
          <a:bodyPr wrap="square">
            <a:spAutoFit/>
          </a:bodyPr>
          <a:lstStyle/>
          <a:p>
            <a:pPr algn="ctr"/>
            <a:r>
              <a:rPr lang="fr-FR" b="1" dirty="0">
                <a:solidFill>
                  <a:schemeClr val="bg1"/>
                </a:solidFill>
              </a:rPr>
              <a:t>Quelles réponses de la part des formations ?</a:t>
            </a:r>
          </a:p>
        </p:txBody>
      </p:sp>
      <p:sp>
        <p:nvSpPr>
          <p:cNvPr id="18" name="ZoneTexte 17">
            <a:extLst>
              <a:ext uri="{FF2B5EF4-FFF2-40B4-BE49-F238E27FC236}">
                <a16:creationId xmlns:a16="http://schemas.microsoft.com/office/drawing/2014/main" id="{88A936CB-D3D9-44F3-9396-E4142426E89B}"/>
              </a:ext>
            </a:extLst>
          </p:cNvPr>
          <p:cNvSpPr txBox="1"/>
          <p:nvPr/>
        </p:nvSpPr>
        <p:spPr>
          <a:xfrm flipH="1">
            <a:off x="377664" y="4697224"/>
            <a:ext cx="7653824" cy="276999"/>
          </a:xfrm>
          <a:prstGeom prst="rect">
            <a:avLst/>
          </a:prstGeom>
          <a:solidFill>
            <a:schemeClr val="bg1"/>
          </a:solidFill>
        </p:spPr>
        <p:txBody>
          <a:bodyPr wrap="square" rtlCol="0">
            <a:spAutoFit/>
          </a:bodyPr>
          <a:lstStyle/>
          <a:p>
            <a:endParaRPr lang="fr-FR" sz="1200" dirty="0"/>
          </a:p>
        </p:txBody>
      </p:sp>
    </p:spTree>
    <p:extLst>
      <p:ext uri="{BB962C8B-B14F-4D97-AF65-F5344CB8AC3E}">
        <p14:creationId xmlns:p14="http://schemas.microsoft.com/office/powerpoint/2010/main" val="19068499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endParaRPr lang="fr-FR" dirty="0"/>
          </a:p>
        </p:txBody>
      </p:sp>
      <p:sp>
        <p:nvSpPr>
          <p:cNvPr id="10" name="Espace réservé du contenu 9"/>
          <p:cNvSpPr>
            <a:spLocks noGrp="1"/>
          </p:cNvSpPr>
          <p:nvPr>
            <p:ph sz="quarter" idx="14"/>
          </p:nvPr>
        </p:nvSpPr>
        <p:spPr>
          <a:xfrm>
            <a:off x="527823" y="960114"/>
            <a:ext cx="8022531" cy="2574000"/>
          </a:xfrm>
        </p:spPr>
        <p:txBody>
          <a:bodyPr/>
          <a:lstStyle/>
          <a:p>
            <a:pPr marL="391573" indent="-380990" algn="just">
              <a:buSzTx/>
            </a:pPr>
            <a:r>
              <a:rPr lang="fr-FR" sz="1400" b="1" dirty="0">
                <a:solidFill>
                  <a:srgbClr val="F28E65"/>
                </a:solidFill>
                <a:latin typeface="Marianne" panose="02000000000000000000" pitchFamily="2" charset="0"/>
              </a:rPr>
              <a:t>Oui-si : </a:t>
            </a:r>
            <a:r>
              <a:rPr lang="fr-FR" sz="1400" dirty="0">
                <a:latin typeface="Marianne" panose="02000000000000000000" pitchFamily="2" charset="0"/>
              </a:rPr>
              <a:t>proposé pour l’essentiel par les licences non sélectives à l’Université</a:t>
            </a:r>
          </a:p>
          <a:p>
            <a:pPr marL="391573" indent="-380990" algn="just">
              <a:buSzTx/>
            </a:pPr>
            <a:r>
              <a:rPr lang="fr-FR" sz="1400" dirty="0">
                <a:latin typeface="Marianne" panose="02000000000000000000" pitchFamily="2" charset="0"/>
              </a:rPr>
              <a:t>C’est une </a:t>
            </a:r>
            <a:r>
              <a:rPr lang="fr-FR" sz="1400" b="1" dirty="0">
                <a:solidFill>
                  <a:srgbClr val="F28E65"/>
                </a:solidFill>
                <a:latin typeface="Marianne" panose="02000000000000000000" pitchFamily="2" charset="0"/>
              </a:rPr>
              <a:t>proposition d’admission avec un dispositif d’accompagnement intégré à la</a:t>
            </a:r>
          </a:p>
          <a:p>
            <a:pPr marL="391573" indent="-380990" algn="just">
              <a:buSzTx/>
            </a:pPr>
            <a:r>
              <a:rPr lang="fr-FR" sz="1400" b="1" dirty="0">
                <a:solidFill>
                  <a:srgbClr val="F28E65"/>
                </a:solidFill>
                <a:latin typeface="Marianne" panose="02000000000000000000" pitchFamily="2" charset="0"/>
              </a:rPr>
              <a:t>formation </a:t>
            </a:r>
          </a:p>
          <a:p>
            <a:pPr marL="391573" indent="-380990" algn="just">
              <a:buSzTx/>
            </a:pPr>
            <a:endParaRPr lang="fr-FR" sz="500" b="1" dirty="0">
              <a:solidFill>
                <a:srgbClr val="F28E65"/>
              </a:solidFill>
              <a:latin typeface="Marianne" panose="02000000000000000000" pitchFamily="2" charset="0"/>
            </a:endParaRPr>
          </a:p>
          <a:p>
            <a:pPr marL="391573" indent="-380990" algn="just">
              <a:buSzTx/>
            </a:pPr>
            <a:r>
              <a:rPr lang="fr-FR" sz="1400" b="1" dirty="0">
                <a:solidFill>
                  <a:srgbClr val="F28E65"/>
                </a:solidFill>
                <a:latin typeface="Marianne" panose="02000000000000000000" pitchFamily="2" charset="0"/>
              </a:rPr>
              <a:t>Objectif : aider les étudiants à réussir leur licence</a:t>
            </a:r>
          </a:p>
          <a:p>
            <a:pPr marL="10583" algn="just"/>
            <a:r>
              <a:rPr lang="fr-FR" sz="1400" dirty="0">
                <a:latin typeface="Marianne" panose="02000000000000000000" pitchFamily="2" charset="0"/>
              </a:rPr>
              <a:t>Pour découvrir le dispositif proposé par l’université &gt; cliquer sur le </a:t>
            </a:r>
            <a:r>
              <a:rPr lang="fr-FR" sz="1400" b="1" dirty="0">
                <a:solidFill>
                  <a:srgbClr val="F28E65"/>
                </a:solidFill>
                <a:latin typeface="Marianne" panose="02000000000000000000" pitchFamily="2" charset="0"/>
              </a:rPr>
              <a:t>bouton « infos sur le oui-si » </a:t>
            </a:r>
            <a:r>
              <a:rPr lang="fr-FR" sz="1400" dirty="0">
                <a:latin typeface="Marianne" panose="02000000000000000000" pitchFamily="2" charset="0"/>
              </a:rPr>
              <a:t>en face de la proposition dans votre dossier. Les dispositifs sont variés : </a:t>
            </a:r>
            <a:r>
              <a:rPr lang="fr-FR" sz="1400" b="1" dirty="0">
                <a:solidFill>
                  <a:srgbClr val="F28E65"/>
                </a:solidFill>
                <a:latin typeface="Marianne" panose="02000000000000000000" pitchFamily="2" charset="0"/>
              </a:rPr>
              <a:t> </a:t>
            </a:r>
          </a:p>
          <a:p>
            <a:pPr marL="823573" lvl="2" indent="-380990" algn="just"/>
            <a:r>
              <a:rPr lang="fr-FR" sz="1400" dirty="0">
                <a:latin typeface="Marianne" panose="02000000000000000000" pitchFamily="2" charset="0"/>
              </a:rPr>
              <a:t>accompagnement méthodologique</a:t>
            </a:r>
          </a:p>
          <a:p>
            <a:pPr marL="840836" lvl="1" indent="-380990" algn="just"/>
            <a:r>
              <a:rPr lang="fr-FR" sz="1400" dirty="0">
                <a:latin typeface="Marianne" panose="02000000000000000000" pitchFamily="2" charset="0"/>
              </a:rPr>
              <a:t>modules de remise à niveau dans certaines matières </a:t>
            </a:r>
          </a:p>
          <a:p>
            <a:pPr marL="840836" lvl="1" indent="-380990" algn="just"/>
            <a:r>
              <a:rPr lang="fr-FR" sz="1400" dirty="0">
                <a:latin typeface="Marianne" panose="02000000000000000000" pitchFamily="2" charset="0"/>
              </a:rPr>
              <a:t>tutorat individualisé ou collectif avec un enseignant ou un étudiant tuteur.</a:t>
            </a:r>
            <a:endParaRPr lang="fr-FR" sz="1400" b="1" dirty="0">
              <a:latin typeface="Marianne" panose="02000000000000000000" pitchFamily="2" charset="0"/>
            </a:endParaRPr>
          </a:p>
          <a:p>
            <a:pPr algn="just"/>
            <a:r>
              <a:rPr lang="fr-FR" sz="500" dirty="0">
                <a:latin typeface="Marianne" panose="02000000000000000000" pitchFamily="2" charset="0"/>
              </a:rPr>
              <a:t/>
            </a:r>
            <a:br>
              <a:rPr lang="fr-FR" sz="500" dirty="0">
                <a:latin typeface="Marianne" panose="02000000000000000000" pitchFamily="2" charset="0"/>
              </a:rPr>
            </a:br>
            <a:r>
              <a:rPr lang="fr-FR" sz="1400" dirty="0">
                <a:latin typeface="Marianne" panose="02000000000000000000" pitchFamily="2" charset="0"/>
              </a:rPr>
              <a:t>Cet accompagnement peut être </a:t>
            </a:r>
            <a:r>
              <a:rPr lang="fr-FR" sz="1400" b="1" dirty="0">
                <a:solidFill>
                  <a:srgbClr val="F28E65"/>
                </a:solidFill>
                <a:latin typeface="Marianne" panose="02000000000000000000" pitchFamily="2" charset="0"/>
              </a:rPr>
              <a:t>programmé sur la durée de la Licence en 3 ans ou, dans certains cas, sur 4 ans </a:t>
            </a:r>
            <a:r>
              <a:rPr lang="fr-FR" sz="1400" dirty="0">
                <a:latin typeface="Marianne" panose="02000000000000000000" pitchFamily="2" charset="0"/>
              </a:rPr>
              <a:t>pour permettre à l’étudiant d’avancer à son rythme et réussir sa 1</a:t>
            </a:r>
            <a:r>
              <a:rPr lang="fr-FR" sz="1400" baseline="30000" dirty="0">
                <a:latin typeface="Marianne" panose="02000000000000000000" pitchFamily="2" charset="0"/>
              </a:rPr>
              <a:t>ère</a:t>
            </a:r>
            <a:r>
              <a:rPr lang="fr-FR" sz="1400" dirty="0">
                <a:latin typeface="Marianne" panose="02000000000000000000" pitchFamily="2" charset="0"/>
              </a:rPr>
              <a:t> année en 2 ans avec des bases solides</a:t>
            </a:r>
          </a:p>
          <a:p>
            <a:pPr marL="237061" indent="-237061" defTabSz="609585">
              <a:defRPr/>
            </a:pPr>
            <a:r>
              <a:rPr lang="fr-FR" sz="1467" b="1" u="sng" dirty="0"/>
              <a:t>À savoir </a:t>
            </a:r>
            <a:r>
              <a:rPr lang="fr-FR" sz="1467" dirty="0"/>
              <a:t>: 26 000 étudiants inscrits en oui-si en 2024-2025</a:t>
            </a:r>
          </a:p>
          <a:p>
            <a:endParaRPr lang="fr-FR" dirty="0"/>
          </a:p>
        </p:txBody>
      </p:sp>
      <p:sp>
        <p:nvSpPr>
          <p:cNvPr id="11" name="Rectangle 10"/>
          <p:cNvSpPr/>
          <p:nvPr/>
        </p:nvSpPr>
        <p:spPr>
          <a:xfrm>
            <a:off x="5157656" y="227868"/>
            <a:ext cx="3608680" cy="369332"/>
          </a:xfrm>
          <a:prstGeom prst="rect">
            <a:avLst/>
          </a:prstGeom>
          <a:solidFill>
            <a:srgbClr val="34CB6A"/>
          </a:solidFill>
        </p:spPr>
        <p:txBody>
          <a:bodyPr wrap="none">
            <a:spAutoFit/>
          </a:bodyPr>
          <a:lstStyle/>
          <a:p>
            <a:pPr algn="ctr"/>
            <a:r>
              <a:rPr lang="fr-FR" b="1" dirty="0">
                <a:solidFill>
                  <a:schemeClr val="bg1"/>
                </a:solidFill>
                <a:latin typeface="Marianne" panose="02000000000000000000" pitchFamily="2" charset="0"/>
              </a:rPr>
              <a:t>La réponse Oui-si, c’est quoi ? </a:t>
            </a:r>
          </a:p>
        </p:txBody>
      </p:sp>
    </p:spTree>
    <p:extLst>
      <p:ext uri="{BB962C8B-B14F-4D97-AF65-F5344CB8AC3E}">
        <p14:creationId xmlns:p14="http://schemas.microsoft.com/office/powerpoint/2010/main" val="7371099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endParaRPr lang="fr-FR" dirty="0">
              <a:latin typeface="Marianne" panose="02000000000000000000" pitchFamily="2" charset="0"/>
            </a:endParaRPr>
          </a:p>
        </p:txBody>
      </p:sp>
      <p:sp>
        <p:nvSpPr>
          <p:cNvPr id="5" name="Espace réservé du contenu 4"/>
          <p:cNvSpPr>
            <a:spLocks noGrp="1"/>
          </p:cNvSpPr>
          <p:nvPr>
            <p:ph sz="quarter" idx="14"/>
          </p:nvPr>
        </p:nvSpPr>
        <p:spPr>
          <a:xfrm>
            <a:off x="338696" y="942211"/>
            <a:ext cx="8427640" cy="2991260"/>
          </a:xfrm>
        </p:spPr>
        <p:txBody>
          <a:bodyPr/>
          <a:lstStyle/>
          <a:p>
            <a:pPr marL="10583" algn="just">
              <a:buSzTx/>
            </a:pPr>
            <a:r>
              <a:rPr lang="fr-FR" sz="1600" b="1" dirty="0">
                <a:solidFill>
                  <a:srgbClr val="F28E65"/>
                </a:solidFill>
                <a:latin typeface="Marianne" panose="02000000000000000000" pitchFamily="2" charset="0"/>
              </a:rPr>
              <a:t>Les candidats sont alertés, le matin, dès qu’ils reçoivent une proposition d’admission </a:t>
            </a:r>
          </a:p>
          <a:p>
            <a:pPr marL="296333" indent="-285750" algn="just">
              <a:buSzTx/>
              <a:buFont typeface="Arial" panose="020B0604020202020204" pitchFamily="34" charset="0"/>
              <a:buChar char="•"/>
            </a:pPr>
            <a:r>
              <a:rPr lang="fr-FR" sz="1600" b="1" dirty="0">
                <a:solidFill>
                  <a:srgbClr val="F28E65"/>
                </a:solidFill>
                <a:latin typeface="Marianne" panose="02000000000000000000" pitchFamily="2" charset="0"/>
              </a:rPr>
              <a:t>par SMS sur leur téléphone portable</a:t>
            </a:r>
          </a:p>
          <a:p>
            <a:pPr marL="296333" indent="-285750" algn="just">
              <a:buSzTx/>
              <a:buFont typeface="Arial" panose="020B0604020202020204" pitchFamily="34" charset="0"/>
              <a:buChar char="•"/>
            </a:pPr>
            <a:r>
              <a:rPr lang="fr-FR" sz="1600" b="1" dirty="0">
                <a:solidFill>
                  <a:srgbClr val="F28E65"/>
                </a:solidFill>
                <a:latin typeface="Marianne" panose="02000000000000000000" pitchFamily="2" charset="0"/>
              </a:rPr>
              <a:t>par mail dans leur messagerie personnelle </a:t>
            </a:r>
            <a:r>
              <a:rPr lang="fr-FR" sz="1600" dirty="0">
                <a:solidFill>
                  <a:srgbClr val="000091"/>
                </a:solidFill>
                <a:latin typeface="Marianne" panose="02000000000000000000" pitchFamily="2" charset="0"/>
              </a:rPr>
              <a:t>(une adresse mail valide et régulièrement consultée et un numéro de portable ont été demandés au moment de l’inscription)</a:t>
            </a:r>
            <a:endParaRPr lang="fr-FR" sz="1600" b="1" dirty="0">
              <a:solidFill>
                <a:srgbClr val="000091"/>
              </a:solidFill>
              <a:latin typeface="Marianne" panose="02000000000000000000" pitchFamily="2" charset="0"/>
            </a:endParaRPr>
          </a:p>
          <a:p>
            <a:pPr marL="296333" indent="-285750" algn="just">
              <a:buSzTx/>
              <a:buFont typeface="Arial" panose="020B0604020202020204" pitchFamily="34" charset="0"/>
              <a:buChar char="•"/>
            </a:pPr>
            <a:r>
              <a:rPr lang="fr-FR" sz="1600" b="1" dirty="0">
                <a:solidFill>
                  <a:srgbClr val="F28E65"/>
                </a:solidFill>
                <a:latin typeface="Marianne" panose="02000000000000000000" pitchFamily="2" charset="0"/>
              </a:rPr>
              <a:t>dans la messagerie intégrée au dossier </a:t>
            </a:r>
            <a:r>
              <a:rPr lang="fr-FR" sz="1600" dirty="0">
                <a:solidFill>
                  <a:srgbClr val="000091"/>
                </a:solidFill>
                <a:latin typeface="Marianne" panose="02000000000000000000" pitchFamily="2" charset="0"/>
              </a:rPr>
              <a:t>candidat sur Parcoursup</a:t>
            </a:r>
          </a:p>
          <a:p>
            <a:pPr marL="10583" algn="just">
              <a:buSzTx/>
            </a:pPr>
            <a:endParaRPr lang="fr-FR" dirty="0">
              <a:solidFill>
                <a:srgbClr val="000091"/>
              </a:solidFill>
              <a:latin typeface="Marianne" panose="02000000000000000000" pitchFamily="2" charset="0"/>
            </a:endParaRPr>
          </a:p>
          <a:p>
            <a:pPr marL="10583" algn="just">
              <a:buSzTx/>
            </a:pPr>
            <a:r>
              <a:rPr lang="fr-FR" sz="1600" b="1" dirty="0">
                <a:solidFill>
                  <a:srgbClr val="F28E65"/>
                </a:solidFill>
                <a:latin typeface="Marianne" panose="02000000000000000000" pitchFamily="2" charset="0"/>
              </a:rPr>
              <a:t>À noter : </a:t>
            </a:r>
            <a:r>
              <a:rPr lang="fr-FR" sz="1600" dirty="0" smtClean="0">
                <a:solidFill>
                  <a:srgbClr val="000091"/>
                </a:solidFill>
                <a:latin typeface="Marianne" panose="02000000000000000000" pitchFamily="2" charset="0"/>
              </a:rPr>
              <a:t>L’information est consultable depuis votre smartphone, </a:t>
            </a:r>
            <a:r>
              <a:rPr lang="fr-FR" sz="1600" dirty="0">
                <a:solidFill>
                  <a:srgbClr val="000091"/>
                </a:solidFill>
                <a:latin typeface="Marianne" panose="02000000000000000000" pitchFamily="2" charset="0"/>
              </a:rPr>
              <a:t>c</a:t>
            </a:r>
            <a:r>
              <a:rPr lang="fr-FR" sz="1600" dirty="0" smtClean="0">
                <a:solidFill>
                  <a:srgbClr val="000091"/>
                </a:solidFill>
                <a:latin typeface="Marianne" panose="02000000000000000000" pitchFamily="2" charset="0"/>
              </a:rPr>
              <a:t>ependant </a:t>
            </a:r>
            <a:r>
              <a:rPr lang="fr-FR" sz="1600" dirty="0">
                <a:solidFill>
                  <a:srgbClr val="000091"/>
                </a:solidFill>
                <a:latin typeface="Marianne" panose="02000000000000000000" pitchFamily="2" charset="0"/>
              </a:rPr>
              <a:t>il est toujours conseillé d’interagir avec son dossier depuis un ordinateur. </a:t>
            </a:r>
          </a:p>
          <a:p>
            <a:pPr marL="10583" algn="just">
              <a:buSzTx/>
            </a:pPr>
            <a:endParaRPr lang="fr-FR" sz="1600" dirty="0">
              <a:solidFill>
                <a:srgbClr val="000091"/>
              </a:solidFill>
              <a:latin typeface="Marianne" panose="02000000000000000000" pitchFamily="2" charset="0"/>
            </a:endParaRPr>
          </a:p>
          <a:p>
            <a:pPr marL="10583" algn="just">
              <a:buSzTx/>
            </a:pPr>
            <a:endParaRPr lang="fr-FR" sz="1600" dirty="0">
              <a:solidFill>
                <a:srgbClr val="000091"/>
              </a:solidFill>
              <a:latin typeface="Marianne" panose="02000000000000000000" pitchFamily="2" charset="0"/>
            </a:endParaRPr>
          </a:p>
          <a:p>
            <a:endParaRPr lang="fr-FR" dirty="0"/>
          </a:p>
        </p:txBody>
      </p:sp>
      <p:sp>
        <p:nvSpPr>
          <p:cNvPr id="7" name="Rectangle 6"/>
          <p:cNvSpPr/>
          <p:nvPr/>
        </p:nvSpPr>
        <p:spPr>
          <a:xfrm>
            <a:off x="338696" y="3822954"/>
            <a:ext cx="8289257" cy="535531"/>
          </a:xfrm>
          <a:prstGeom prst="rect">
            <a:avLst/>
          </a:prstGeom>
          <a:solidFill>
            <a:srgbClr val="000091"/>
          </a:solidFill>
        </p:spPr>
        <p:txBody>
          <a:bodyPr wrap="square">
            <a:spAutoFit/>
          </a:bodyPr>
          <a:lstStyle/>
          <a:p>
            <a:pPr marL="0" lvl="1" algn="just" defTabSz="609585">
              <a:lnSpc>
                <a:spcPct val="90000"/>
              </a:lnSpc>
              <a:buSzPct val="100000"/>
              <a:defRPr/>
            </a:pPr>
            <a:r>
              <a:rPr lang="fr-FR" sz="1600" b="1" u="sng" dirty="0">
                <a:solidFill>
                  <a:srgbClr val="F28E65"/>
                </a:solidFill>
                <a:latin typeface="Marianne" panose="02000000000000000000" pitchFamily="2" charset="0"/>
              </a:rPr>
              <a:t>Info</a:t>
            </a:r>
            <a:r>
              <a:rPr lang="fr-FR" sz="1600" b="1" kern="0" dirty="0">
                <a:solidFill>
                  <a:schemeClr val="bg1"/>
                </a:solidFill>
                <a:latin typeface="Marianne" panose="02000000000000000000" pitchFamily="2" charset="0"/>
              </a:rPr>
              <a:t> </a:t>
            </a:r>
            <a:r>
              <a:rPr lang="fr-FR" sz="1600" kern="0" dirty="0">
                <a:solidFill>
                  <a:schemeClr val="bg1"/>
                </a:solidFill>
                <a:latin typeface="Marianne" panose="02000000000000000000" pitchFamily="2" charset="0"/>
              </a:rPr>
              <a:t>: les parents sont également prévenus lorsqu’ils ont renseigné leur adresse mail et leur numéro de portable dans le dossier Parcoursup de leur enfant.</a:t>
            </a:r>
          </a:p>
        </p:txBody>
      </p:sp>
      <p:sp>
        <p:nvSpPr>
          <p:cNvPr id="9" name="Rectangle 8"/>
          <p:cNvSpPr/>
          <p:nvPr/>
        </p:nvSpPr>
        <p:spPr>
          <a:xfrm>
            <a:off x="3384418" y="270740"/>
            <a:ext cx="5381918" cy="338554"/>
          </a:xfrm>
          <a:prstGeom prst="rect">
            <a:avLst/>
          </a:prstGeom>
          <a:solidFill>
            <a:srgbClr val="34CB6A"/>
          </a:solidFill>
        </p:spPr>
        <p:txBody>
          <a:bodyPr wrap="square">
            <a:spAutoFit/>
          </a:bodyPr>
          <a:lstStyle/>
          <a:p>
            <a:pPr algn="ctr"/>
            <a:r>
              <a:rPr lang="fr-FR" sz="1600" b="1" dirty="0">
                <a:solidFill>
                  <a:schemeClr val="bg1"/>
                </a:solidFill>
                <a:latin typeface="Marianne" panose="02000000000000000000" pitchFamily="2" charset="0"/>
              </a:rPr>
              <a:t>Une alerte pour chaque proposition d’admission</a:t>
            </a:r>
          </a:p>
        </p:txBody>
      </p:sp>
    </p:spTree>
    <p:extLst>
      <p:ext uri="{BB962C8B-B14F-4D97-AF65-F5344CB8AC3E}">
        <p14:creationId xmlns:p14="http://schemas.microsoft.com/office/powerpoint/2010/main" val="30970746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endParaRPr lang="fr-FR" dirty="0"/>
          </a:p>
        </p:txBody>
      </p:sp>
      <p:sp>
        <p:nvSpPr>
          <p:cNvPr id="5" name="Espace réservé du contenu 4"/>
          <p:cNvSpPr>
            <a:spLocks noGrp="1"/>
          </p:cNvSpPr>
          <p:nvPr>
            <p:ph sz="quarter" idx="14"/>
          </p:nvPr>
        </p:nvSpPr>
        <p:spPr>
          <a:xfrm>
            <a:off x="308515" y="995189"/>
            <a:ext cx="8358405" cy="3412625"/>
          </a:xfrm>
        </p:spPr>
        <p:txBody>
          <a:bodyPr/>
          <a:lstStyle/>
          <a:p>
            <a:pPr marL="510894" lvl="1" indent="-342900" algn="just">
              <a:spcBef>
                <a:spcPts val="800"/>
              </a:spcBef>
              <a:spcAft>
                <a:spcPts val="800"/>
              </a:spcAft>
            </a:pPr>
            <a:r>
              <a:rPr lang="fr-FR" sz="2000" b="1" dirty="0">
                <a:solidFill>
                  <a:srgbClr val="ED7454"/>
                </a:solidFill>
                <a:latin typeface="Marianne" panose="02000000000000000000" pitchFamily="2" charset="0"/>
              </a:rPr>
              <a:t>Pour une proposition reçue entre le 2 et le 4 juin 2025 inclus, </a:t>
            </a:r>
            <a:r>
              <a:rPr lang="fr-FR" sz="2000" dirty="0">
                <a:solidFill>
                  <a:srgbClr val="000091"/>
                </a:solidFill>
                <a:latin typeface="Marianne" panose="02000000000000000000" pitchFamily="2" charset="0"/>
              </a:rPr>
              <a:t>le candidat a jusqu’au </a:t>
            </a:r>
            <a:r>
              <a:rPr lang="fr-FR" sz="2000" b="1" dirty="0">
                <a:solidFill>
                  <a:srgbClr val="000091"/>
                </a:solidFill>
                <a:latin typeface="Marianne" panose="02000000000000000000" pitchFamily="2" charset="0"/>
              </a:rPr>
              <a:t>5 juin 2025, 23h59 </a:t>
            </a:r>
            <a:r>
              <a:rPr lang="fr-FR" sz="2000" dirty="0">
                <a:solidFill>
                  <a:srgbClr val="000091"/>
                </a:solidFill>
                <a:latin typeface="Marianne" panose="02000000000000000000" pitchFamily="2" charset="0"/>
              </a:rPr>
              <a:t>(heure de Paris) pour répondre </a:t>
            </a:r>
          </a:p>
          <a:p>
            <a:pPr marL="510894" lvl="1" indent="-342900" algn="just">
              <a:spcBef>
                <a:spcPts val="800"/>
              </a:spcBef>
              <a:spcAft>
                <a:spcPts val="800"/>
              </a:spcAft>
            </a:pPr>
            <a:r>
              <a:rPr lang="fr-FR" sz="2000" b="1" dirty="0">
                <a:solidFill>
                  <a:srgbClr val="ED7454"/>
                </a:solidFill>
                <a:latin typeface="Marianne" panose="02000000000000000000" pitchFamily="2" charset="0"/>
              </a:rPr>
              <a:t>Pour une proposition reçue entre le 5 juin 2025 et le 8 juillet 2025 : </a:t>
            </a:r>
            <a:r>
              <a:rPr lang="fr-FR" sz="2000" dirty="0">
                <a:solidFill>
                  <a:srgbClr val="000091"/>
                </a:solidFill>
                <a:latin typeface="Marianne" panose="02000000000000000000" pitchFamily="2" charset="0"/>
              </a:rPr>
              <a:t>il a 2 jours pour répondre </a:t>
            </a:r>
          </a:p>
          <a:p>
            <a:pPr marL="167994" lvl="1" indent="0" algn="just">
              <a:spcBef>
                <a:spcPts val="800"/>
              </a:spcBef>
              <a:spcAft>
                <a:spcPts val="800"/>
              </a:spcAft>
              <a:buNone/>
            </a:pPr>
            <a:r>
              <a:rPr lang="fr-FR" sz="1800" u="sng" dirty="0">
                <a:solidFill>
                  <a:srgbClr val="000091"/>
                </a:solidFill>
                <a:latin typeface="Marianne" panose="02000000000000000000" pitchFamily="2" charset="0"/>
              </a:rPr>
              <a:t>Exemple</a:t>
            </a:r>
            <a:r>
              <a:rPr lang="fr-FR" sz="1800" dirty="0">
                <a:solidFill>
                  <a:srgbClr val="000091"/>
                </a:solidFill>
                <a:latin typeface="Marianne" panose="02000000000000000000" pitchFamily="2" charset="0"/>
              </a:rPr>
              <a:t> : pour une proposition d’admission reçue le 10 juin 2025 (matin), le candidat devra répondre avant le 11 juin 2025 23h59 (heure de Paris). </a:t>
            </a:r>
          </a:p>
          <a:p>
            <a:endParaRPr lang="fr-FR" sz="1000" dirty="0">
              <a:latin typeface="Marianne" panose="02000000000000000000" pitchFamily="2" charset="0"/>
            </a:endParaRPr>
          </a:p>
        </p:txBody>
      </p:sp>
      <p:sp>
        <p:nvSpPr>
          <p:cNvPr id="10" name="Rectangle 9"/>
          <p:cNvSpPr/>
          <p:nvPr/>
        </p:nvSpPr>
        <p:spPr>
          <a:xfrm>
            <a:off x="3415192" y="235303"/>
            <a:ext cx="5351144" cy="338554"/>
          </a:xfrm>
          <a:prstGeom prst="rect">
            <a:avLst/>
          </a:prstGeom>
          <a:solidFill>
            <a:srgbClr val="34CB6A"/>
          </a:solidFill>
        </p:spPr>
        <p:txBody>
          <a:bodyPr wrap="none">
            <a:spAutoFit/>
          </a:bodyPr>
          <a:lstStyle/>
          <a:p>
            <a:pPr algn="ctr"/>
            <a:r>
              <a:rPr lang="fr-FR" sz="1600" b="1" dirty="0">
                <a:solidFill>
                  <a:schemeClr val="bg1"/>
                </a:solidFill>
              </a:rPr>
              <a:t>Les délais de réponse aux propositions d’admission </a:t>
            </a:r>
          </a:p>
        </p:txBody>
      </p:sp>
      <p:sp>
        <p:nvSpPr>
          <p:cNvPr id="6" name="Rectangle 5">
            <a:extLst>
              <a:ext uri="{FF2B5EF4-FFF2-40B4-BE49-F238E27FC236}">
                <a16:creationId xmlns:a16="http://schemas.microsoft.com/office/drawing/2014/main" id="{6384C8A6-C37B-41FA-9229-E03164B21235}"/>
              </a:ext>
            </a:extLst>
          </p:cNvPr>
          <p:cNvSpPr/>
          <p:nvPr/>
        </p:nvSpPr>
        <p:spPr>
          <a:xfrm>
            <a:off x="377664" y="3706900"/>
            <a:ext cx="8289257" cy="535531"/>
          </a:xfrm>
          <a:prstGeom prst="rect">
            <a:avLst/>
          </a:prstGeom>
          <a:solidFill>
            <a:srgbClr val="000091"/>
          </a:solidFill>
        </p:spPr>
        <p:txBody>
          <a:bodyPr wrap="square">
            <a:spAutoFit/>
          </a:bodyPr>
          <a:lstStyle/>
          <a:p>
            <a:pPr marL="0" lvl="1" algn="just" defTabSz="609585">
              <a:lnSpc>
                <a:spcPct val="90000"/>
              </a:lnSpc>
              <a:buSzPct val="100000"/>
              <a:defRPr/>
            </a:pPr>
            <a:r>
              <a:rPr lang="fr-FR" sz="1600" b="1" u="sng" dirty="0">
                <a:solidFill>
                  <a:srgbClr val="F28E65"/>
                </a:solidFill>
                <a:latin typeface="Marianne" panose="02000000000000000000" pitchFamily="2" charset="0"/>
              </a:rPr>
              <a:t>Règle d’or</a:t>
            </a:r>
            <a:r>
              <a:rPr lang="fr-FR" sz="1600" b="1" kern="0" dirty="0">
                <a:solidFill>
                  <a:schemeClr val="bg1"/>
                </a:solidFill>
                <a:latin typeface="Marianne" panose="02000000000000000000" pitchFamily="2" charset="0"/>
              </a:rPr>
              <a:t> </a:t>
            </a:r>
            <a:r>
              <a:rPr lang="fr-FR" sz="1600" kern="0" dirty="0">
                <a:solidFill>
                  <a:schemeClr val="bg1"/>
                </a:solidFill>
                <a:latin typeface="Marianne" panose="02000000000000000000" pitchFamily="2" charset="0"/>
              </a:rPr>
              <a:t>: il faut obligatoirement répondre à chaque proposition d’admission reçue avant la date limite indiquée dans le dossier, sous peine de la perdre.</a:t>
            </a:r>
          </a:p>
        </p:txBody>
      </p:sp>
    </p:spTree>
    <p:extLst>
      <p:ext uri="{BB962C8B-B14F-4D97-AF65-F5344CB8AC3E}">
        <p14:creationId xmlns:p14="http://schemas.microsoft.com/office/powerpoint/2010/main" val="42051061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endParaRPr lang="fr-FR" dirty="0"/>
          </a:p>
        </p:txBody>
      </p:sp>
      <p:sp>
        <p:nvSpPr>
          <p:cNvPr id="7" name="Rectangle 6"/>
          <p:cNvSpPr/>
          <p:nvPr/>
        </p:nvSpPr>
        <p:spPr>
          <a:xfrm>
            <a:off x="310790" y="734243"/>
            <a:ext cx="8238731" cy="4288803"/>
          </a:xfrm>
          <a:prstGeom prst="rect">
            <a:avLst/>
          </a:prstGeom>
        </p:spPr>
        <p:txBody>
          <a:bodyPr wrap="square">
            <a:spAutoFit/>
          </a:bodyPr>
          <a:lstStyle/>
          <a:p>
            <a:pPr algn="just">
              <a:spcAft>
                <a:spcPts val="300"/>
              </a:spcAft>
            </a:pPr>
            <a:r>
              <a:rPr lang="fr-FR" sz="1600" b="1" dirty="0">
                <a:solidFill>
                  <a:srgbClr val="ED7454"/>
                </a:solidFill>
                <a:latin typeface="Marianne" panose="02000000000000000000" pitchFamily="2" charset="0"/>
              </a:rPr>
              <a:t>La date limite de réponse est affichée dans le dossier du candidat en face de la proposition d’admission. </a:t>
            </a:r>
          </a:p>
          <a:p>
            <a:pPr algn="just">
              <a:spcBef>
                <a:spcPts val="600"/>
              </a:spcBef>
              <a:spcAft>
                <a:spcPts val="1200"/>
              </a:spcAft>
            </a:pPr>
            <a:r>
              <a:rPr lang="fr-FR" sz="1600" b="1" dirty="0">
                <a:solidFill>
                  <a:srgbClr val="ED7454"/>
                </a:solidFill>
                <a:latin typeface="Marianne" panose="02000000000000000000" pitchFamily="2" charset="0"/>
              </a:rPr>
              <a:t> </a:t>
            </a:r>
          </a:p>
          <a:p>
            <a:pPr algn="just">
              <a:spcBef>
                <a:spcPts val="600"/>
              </a:spcBef>
              <a:spcAft>
                <a:spcPts val="1200"/>
              </a:spcAft>
            </a:pPr>
            <a:endParaRPr lang="fr-FR" sz="1600" b="1" dirty="0">
              <a:solidFill>
                <a:srgbClr val="ED7454"/>
              </a:solidFill>
              <a:latin typeface="Marianne" panose="02000000000000000000" pitchFamily="2" charset="0"/>
            </a:endParaRPr>
          </a:p>
          <a:p>
            <a:pPr algn="just">
              <a:spcBef>
                <a:spcPts val="600"/>
              </a:spcBef>
              <a:spcAft>
                <a:spcPts val="1200"/>
              </a:spcAft>
            </a:pPr>
            <a:endParaRPr lang="fr-FR" sz="1600" b="1" dirty="0">
              <a:solidFill>
                <a:srgbClr val="ED7454"/>
              </a:solidFill>
              <a:latin typeface="Marianne" panose="02000000000000000000" pitchFamily="2" charset="0"/>
            </a:endParaRPr>
          </a:p>
          <a:p>
            <a:pPr algn="just">
              <a:spcBef>
                <a:spcPts val="600"/>
              </a:spcBef>
              <a:spcAft>
                <a:spcPts val="1200"/>
              </a:spcAft>
            </a:pPr>
            <a:r>
              <a:rPr lang="fr-FR" sz="1600" b="1" dirty="0">
                <a:solidFill>
                  <a:srgbClr val="ED7454"/>
                </a:solidFill>
                <a:latin typeface="Marianne" panose="02000000000000000000" pitchFamily="2" charset="0"/>
              </a:rPr>
              <a:t> </a:t>
            </a:r>
          </a:p>
          <a:p>
            <a:pPr algn="just">
              <a:spcBef>
                <a:spcPts val="600"/>
              </a:spcBef>
              <a:spcAft>
                <a:spcPts val="1200"/>
              </a:spcAft>
            </a:pPr>
            <a:r>
              <a:rPr lang="fr-FR" sz="1600" b="1" dirty="0">
                <a:solidFill>
                  <a:srgbClr val="ED7454"/>
                </a:solidFill>
                <a:latin typeface="Marianne" panose="02000000000000000000" pitchFamily="2" charset="0"/>
              </a:rPr>
              <a:t>&gt;</a:t>
            </a:r>
            <a:r>
              <a:rPr lang="fr-FR" sz="1600" dirty="0">
                <a:solidFill>
                  <a:srgbClr val="000091"/>
                </a:solidFill>
                <a:latin typeface="Marianne" panose="02000000000000000000" pitchFamily="2" charset="0"/>
              </a:rPr>
              <a:t>Si un candidat ne répond pas avant la date limite, </a:t>
            </a:r>
            <a:r>
              <a:rPr lang="fr-FR" sz="1600" dirty="0">
                <a:solidFill>
                  <a:srgbClr val="000091"/>
                </a:solidFill>
                <a:effectLst>
                  <a:outerShdw blurRad="38100" dist="38100" dir="2700000" algn="tl">
                    <a:srgbClr val="000000">
                      <a:alpha val="43137"/>
                    </a:srgbClr>
                  </a:outerShdw>
                </a:effectLst>
                <a:latin typeface="Marianne" panose="02000000000000000000" pitchFamily="2" charset="0"/>
              </a:rPr>
              <a:t>la proposition d’admission concernée est perdue</a:t>
            </a:r>
            <a:r>
              <a:rPr lang="fr-FR" sz="1600" dirty="0">
                <a:solidFill>
                  <a:srgbClr val="000091"/>
                </a:solidFill>
                <a:latin typeface="Marianne" panose="02000000000000000000" pitchFamily="2" charset="0"/>
              </a:rPr>
              <a:t> et proposée, dès le lendemain matin, au candidat suivant sur la liste d’attente.</a:t>
            </a:r>
          </a:p>
          <a:p>
            <a:r>
              <a:rPr lang="fr-FR" sz="1400" b="1" dirty="0">
                <a:solidFill>
                  <a:srgbClr val="000091"/>
                </a:solidFill>
                <a:latin typeface="Marianne" panose="02000000000000000000" pitchFamily="2" charset="0"/>
              </a:rPr>
              <a:t> </a:t>
            </a:r>
            <a:r>
              <a:rPr lang="fr-FR" sz="1400" b="1" dirty="0">
                <a:solidFill>
                  <a:srgbClr val="ED7454"/>
                </a:solidFill>
                <a:latin typeface="Marianne" panose="02000000000000000000" pitchFamily="2" charset="0"/>
              </a:rPr>
              <a:t>&gt;</a:t>
            </a:r>
            <a:r>
              <a:rPr lang="fr-FR" sz="1400" b="1" dirty="0">
                <a:solidFill>
                  <a:srgbClr val="000091"/>
                </a:solidFill>
                <a:latin typeface="Marianne" panose="02000000000000000000" pitchFamily="2" charset="0"/>
              </a:rPr>
              <a:t>  </a:t>
            </a:r>
            <a:r>
              <a:rPr lang="fr-FR" sz="1600" dirty="0">
                <a:solidFill>
                  <a:srgbClr val="000091"/>
                </a:solidFill>
                <a:latin typeface="Marianne" panose="02000000000000000000" pitchFamily="2" charset="0"/>
              </a:rPr>
              <a:t>Dans ce cas, le candidat reçoit un mail lui demandant d’indiquer, dans un </a:t>
            </a:r>
            <a:r>
              <a:rPr lang="fr-FR" sz="1600" dirty="0">
                <a:solidFill>
                  <a:srgbClr val="000091"/>
                </a:solidFill>
                <a:effectLst>
                  <a:outerShdw blurRad="38100" dist="38100" dir="2700000" algn="tl">
                    <a:srgbClr val="000000">
                      <a:alpha val="43137"/>
                    </a:srgbClr>
                  </a:outerShdw>
                </a:effectLst>
                <a:latin typeface="Marianne" panose="02000000000000000000" pitchFamily="2" charset="0"/>
              </a:rPr>
              <a:t>délai de 3 jours, </a:t>
            </a:r>
            <a:r>
              <a:rPr lang="fr-FR" sz="1600" dirty="0">
                <a:solidFill>
                  <a:srgbClr val="000091"/>
                </a:solidFill>
                <a:latin typeface="Marianne" panose="02000000000000000000" pitchFamily="2" charset="0"/>
              </a:rPr>
              <a:t>s’il souhaite converser les autres vœux qu'il a toujours en attente.</a:t>
            </a:r>
          </a:p>
          <a:p>
            <a:pPr marL="0" lvl="1" defTabSz="609585">
              <a:lnSpc>
                <a:spcPct val="90000"/>
              </a:lnSpc>
              <a:buSzPct val="100000"/>
              <a:defRPr/>
            </a:pPr>
            <a:endParaRPr lang="fr-FR" sz="2133" kern="0" dirty="0">
              <a:solidFill>
                <a:schemeClr val="bg1"/>
              </a:solidFill>
            </a:endParaRPr>
          </a:p>
        </p:txBody>
      </p:sp>
      <p:pic>
        <p:nvPicPr>
          <p:cNvPr id="6" name="Image 5">
            <a:extLst>
              <a:ext uri="{FF2B5EF4-FFF2-40B4-BE49-F238E27FC236}">
                <a16:creationId xmlns:a16="http://schemas.microsoft.com/office/drawing/2014/main" id="{0A069A87-A94D-421B-AAF7-64BB843B29C7}"/>
              </a:ext>
            </a:extLst>
          </p:cNvPr>
          <p:cNvPicPr>
            <a:picLocks noChangeAspect="1"/>
          </p:cNvPicPr>
          <p:nvPr/>
        </p:nvPicPr>
        <p:blipFill>
          <a:blip r:embed="rId3"/>
          <a:stretch>
            <a:fillRect/>
          </a:stretch>
        </p:blipFill>
        <p:spPr>
          <a:xfrm>
            <a:off x="1197782" y="1520872"/>
            <a:ext cx="6464745" cy="1605547"/>
          </a:xfrm>
          <a:prstGeom prst="rect">
            <a:avLst/>
          </a:prstGeom>
        </p:spPr>
      </p:pic>
      <p:sp>
        <p:nvSpPr>
          <p:cNvPr id="9" name="Flèche droite 3">
            <a:extLst>
              <a:ext uri="{FF2B5EF4-FFF2-40B4-BE49-F238E27FC236}">
                <a16:creationId xmlns:a16="http://schemas.microsoft.com/office/drawing/2014/main" id="{FD894D63-E25C-44CF-9CCE-176A8172A877}"/>
              </a:ext>
            </a:extLst>
          </p:cNvPr>
          <p:cNvSpPr/>
          <p:nvPr/>
        </p:nvSpPr>
        <p:spPr>
          <a:xfrm rot="9690692">
            <a:off x="7720340" y="2424793"/>
            <a:ext cx="567272" cy="365668"/>
          </a:xfrm>
          <a:prstGeom prst="rightArrow">
            <a:avLst/>
          </a:prstGeom>
          <a:solidFill>
            <a:srgbClr val="0000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FF9575"/>
              </a:solidFill>
            </a:endParaRPr>
          </a:p>
        </p:txBody>
      </p:sp>
      <p:sp>
        <p:nvSpPr>
          <p:cNvPr id="10" name="Rectangle 9"/>
          <p:cNvSpPr/>
          <p:nvPr/>
        </p:nvSpPr>
        <p:spPr>
          <a:xfrm>
            <a:off x="3415192" y="235303"/>
            <a:ext cx="5351144" cy="338554"/>
          </a:xfrm>
          <a:prstGeom prst="rect">
            <a:avLst/>
          </a:prstGeom>
          <a:solidFill>
            <a:srgbClr val="34CB6A"/>
          </a:solidFill>
        </p:spPr>
        <p:txBody>
          <a:bodyPr wrap="none">
            <a:spAutoFit/>
          </a:bodyPr>
          <a:lstStyle/>
          <a:p>
            <a:pPr algn="ctr"/>
            <a:r>
              <a:rPr lang="fr-FR" sz="1600" b="1" dirty="0">
                <a:solidFill>
                  <a:schemeClr val="bg1"/>
                </a:solidFill>
              </a:rPr>
              <a:t>Les délais de réponse aux propositions d’admission </a:t>
            </a:r>
          </a:p>
        </p:txBody>
      </p:sp>
    </p:spTree>
    <p:extLst>
      <p:ext uri="{BB962C8B-B14F-4D97-AF65-F5344CB8AC3E}">
        <p14:creationId xmlns:p14="http://schemas.microsoft.com/office/powerpoint/2010/main" val="39222796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docProps/app.xml><?xml version="1.0" encoding="utf-8"?>
<Properties xmlns="http://schemas.openxmlformats.org/officeDocument/2006/extended-properties" xmlns:vt="http://schemas.openxmlformats.org/officeDocument/2006/docPropsVTypes">
  <Template/>
  <TotalTime>11883</TotalTime>
  <Words>3041</Words>
  <Application>Microsoft Office PowerPoint</Application>
  <PresentationFormat>Affichage à l'écran (16:9)</PresentationFormat>
  <Paragraphs>265</Paragraphs>
  <Slides>29</Slides>
  <Notes>11</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29</vt:i4>
      </vt:variant>
    </vt:vector>
  </HeadingPairs>
  <TitlesOfParts>
    <vt:vector size="40" baseType="lpstr">
      <vt:lpstr>Arial</vt:lpstr>
      <vt:lpstr>Arial-ItalicMT</vt:lpstr>
      <vt:lpstr>Calibri</vt:lpstr>
      <vt:lpstr>Courier New</vt:lpstr>
      <vt:lpstr>Lucida Grande</vt:lpstr>
      <vt:lpstr>Marianne</vt:lpstr>
      <vt:lpstr>Symbol</vt:lpstr>
      <vt:lpstr>Tahoma</vt:lpstr>
      <vt:lpstr>Times New Roman</vt:lpstr>
      <vt:lpstr>Wingdings</vt:lpstr>
      <vt:lpstr>OPÉRATEURS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Une visualisation des indicateurs du classement   </vt:lpstr>
      <vt:lpstr>Présentation PowerPoint</vt:lpstr>
      <vt:lpstr>Présentation PowerPoint</vt:lpstr>
      <vt:lpstr>Présentation PowerPoint</vt:lpstr>
      <vt:lpstr>Présentation PowerPoint</vt:lpstr>
      <vt:lpstr>Présentation PowerPoint</vt:lpstr>
      <vt:lpstr>Des solutions pour les candidats qui n’ont pas reçu de proposition d’admission </vt:lpstr>
      <vt:lpstr>Présentation PowerPoint</vt:lpstr>
      <vt:lpstr>Présentation PowerPoint</vt:lpstr>
      <vt:lpstr>Présentation PowerPoint</vt:lpstr>
      <vt:lpstr>Présentation PowerPoint</vt:lpstr>
      <vt:lpstr>Présentation PowerPoint</vt:lpstr>
      <vt:lpstr>Présentation PowerPoint</vt:lpstr>
      <vt:lpstr>L’inscription administrative dans la formation choisie </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Utilisateur Windows</cp:lastModifiedBy>
  <cp:revision>572</cp:revision>
  <cp:lastPrinted>2024-05-23T13:36:05Z</cp:lastPrinted>
  <dcterms:created xsi:type="dcterms:W3CDTF">2020-10-27T08:44:50Z</dcterms:created>
  <dcterms:modified xsi:type="dcterms:W3CDTF">2025-05-25T20:12:47Z</dcterms:modified>
</cp:coreProperties>
</file>