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58" r:id="rId4"/>
    <p:sldId id="278" r:id="rId5"/>
    <p:sldId id="296" r:id="rId6"/>
    <p:sldId id="293" r:id="rId7"/>
    <p:sldId id="286" r:id="rId8"/>
    <p:sldId id="297" r:id="rId9"/>
    <p:sldId id="298" r:id="rId10"/>
    <p:sldId id="269" r:id="rId11"/>
    <p:sldId id="299" r:id="rId12"/>
    <p:sldId id="272" r:id="rId13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B2F48"/>
    <a:srgbClr val="FFFFFF"/>
    <a:srgbClr val="B0DCE3"/>
    <a:srgbClr val="C14D98"/>
    <a:srgbClr val="E28F3D"/>
    <a:srgbClr val="BC1D31"/>
    <a:srgbClr val="2C2F47"/>
    <a:srgbClr val="A9D18E"/>
    <a:srgbClr val="B0DD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2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1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61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396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04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398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0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85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41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56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991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74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06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CA5E-94BF-4B68-B135-B01E0E536A20}" type="datetimeFigureOut">
              <a:rPr lang="fr-FR" smtClean="0"/>
              <a:t>03/02/2025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4EBE-5F33-4032-911E-FE14410DD4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8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formation.cnam.fr/rechercher-par-discipline/licence-droit-economie-gestion-mention-gestion-parcours-commerce-vente-et-marketing-739195.kjsp?R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rmation.cnam.fr/rechercher-par-discipline/licence-gestion-des-ressources-humaines-669560.kjsp?RF" TargetMode="External"/><Relationship Id="rId5" Type="http://schemas.openxmlformats.org/officeDocument/2006/relationships/hyperlink" Target="https://ipst.cnam.fr/" TargetMode="External"/><Relationship Id="rId4" Type="http://schemas.openxmlformats.org/officeDocument/2006/relationships/hyperlink" Target="mailto:christine.crouzil@ipst-cnam.f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48009" y="2153560"/>
            <a:ext cx="3047346" cy="2912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8" r="1061" b="25333"/>
          <a:stretch/>
        </p:blipFill>
        <p:spPr>
          <a:xfrm>
            <a:off x="1558655" y="2236161"/>
            <a:ext cx="3420291" cy="67163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278505" y="3202004"/>
            <a:ext cx="2758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Présentation</a:t>
            </a:r>
            <a:endParaRPr lang="fr-FR" sz="2800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33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0627" y="392741"/>
            <a:ext cx="10515600" cy="1325563"/>
          </a:xfrm>
        </p:spPr>
        <p:txBody>
          <a:bodyPr/>
          <a:lstStyle/>
          <a:p>
            <a: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Nos formations en alternance</a:t>
            </a:r>
            <a:r>
              <a:rPr lang="fr-FR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/>
            </a:r>
            <a:br>
              <a:rPr lang="fr-FR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</a:br>
            <a:r>
              <a:rPr lang="fr-FR" sz="24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(au </a:t>
            </a:r>
            <a:r>
              <a:rPr lang="fr-FR" sz="2400" b="1" dirty="0" err="1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Cnam</a:t>
            </a:r>
            <a:r>
              <a:rPr lang="fr-FR" sz="24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Toulouse)</a:t>
            </a:r>
            <a:endParaRPr lang="fr-FR" sz="24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H="1">
            <a:off x="10917649" y="6006861"/>
            <a:ext cx="1274351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 txBox="1">
            <a:spLocks/>
          </p:cNvSpPr>
          <p:nvPr/>
        </p:nvSpPr>
        <p:spPr>
          <a:xfrm>
            <a:off x="667935" y="1860115"/>
            <a:ext cx="3208338" cy="33105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chemeClr val="accent2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informatique 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DEUST en Informatique (Bac+2)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en Informatique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générale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Titre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d'ingénieur </a:t>
            </a:r>
            <a:r>
              <a:rPr lang="fr-FR" sz="1600" dirty="0" err="1">
                <a:latin typeface="Poppins Light" panose="00000400000000000000" pitchFamily="2" charset="0"/>
                <a:cs typeface="Poppins Light" panose="00000400000000000000" pitchFamily="2" charset="0"/>
              </a:rPr>
              <a:t>Cnam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 (Bac+5) </a:t>
            </a:r>
            <a:endParaRPr lang="fr-FR" sz="1600" dirty="0" smtClean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spécialité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Informatique - option Architecture et intégration des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systèmes-logiciels</a:t>
            </a:r>
          </a:p>
          <a:p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Parcours Informatique modélisation optimisation</a:t>
            </a:r>
          </a:p>
          <a:p>
            <a:pPr>
              <a:buFontTx/>
              <a:buChar char="-"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418739" y="1860115"/>
            <a:ext cx="2931402" cy="2576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>
                <a:solidFill>
                  <a:schemeClr val="accent4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sz="1800" b="1" dirty="0" smtClean="0">
                <a:solidFill>
                  <a:schemeClr val="accent4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Commerce et Marketing </a:t>
            </a:r>
            <a:endParaRPr lang="fr-FR" sz="1800" b="1" dirty="0">
              <a:solidFill>
                <a:schemeClr val="accent4">
                  <a:lumMod val="75000"/>
                </a:schemeClr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Commerce, vente et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Marketing</a:t>
            </a:r>
          </a:p>
          <a:p>
            <a:pPr marL="0" indent="0">
              <a:buNone/>
            </a:pP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Master 1 et Master 2 : Marketing dans un monde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digita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l</a:t>
            </a:r>
            <a:endParaRPr lang="fr-FR" sz="1600" dirty="0" smtClean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362898" y="4580889"/>
            <a:ext cx="3200574" cy="1425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>
                <a:solidFill>
                  <a:schemeClr val="accent6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sz="1800" b="1" dirty="0" smtClean="0">
                <a:solidFill>
                  <a:schemeClr val="accent6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logistique</a:t>
            </a:r>
            <a:endParaRPr lang="fr-FR" sz="1800" b="1" dirty="0">
              <a:solidFill>
                <a:schemeClr val="accent6">
                  <a:lumMod val="75000"/>
                </a:schemeClr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  <a:p>
            <a:pPr marL="0" indent="0" fontAlgn="base">
              <a:buNone/>
            </a:pP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Titre RNCP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Manager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de la chaine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logistique (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Bac +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5)</a:t>
            </a: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892607" y="1839568"/>
            <a:ext cx="3310015" cy="3583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>
                <a:solidFill>
                  <a:srgbClr val="7030A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sz="1800" b="1" dirty="0" smtClean="0">
                <a:solidFill>
                  <a:srgbClr val="7030A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Ressources Humaines et Management</a:t>
            </a:r>
            <a:endParaRPr lang="fr-FR" sz="1800" b="1" dirty="0">
              <a:solidFill>
                <a:srgbClr val="7030A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Gestion des ressources humaines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Master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1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: Management des risques QSE et RSE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Master 1 : Management, organisation et conduite du changement</a:t>
            </a: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 flipH="1">
            <a:off x="-214509" y="1039847"/>
            <a:ext cx="757210" cy="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72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0627" y="392741"/>
            <a:ext cx="10515600" cy="1325563"/>
          </a:xfrm>
        </p:spPr>
        <p:txBody>
          <a:bodyPr/>
          <a:lstStyle/>
          <a:p>
            <a: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Nos </a:t>
            </a:r>
            <a: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Coordonnées</a:t>
            </a:r>
            <a:r>
              <a:rPr lang="fr-FR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/>
            </a:r>
            <a:br>
              <a:rPr lang="fr-FR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</a:br>
            <a:endParaRPr lang="fr-FR" sz="24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H="1">
            <a:off x="10917649" y="6006861"/>
            <a:ext cx="1274351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 flipH="1">
            <a:off x="-214509" y="1039847"/>
            <a:ext cx="757210" cy="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854439" y="1718304"/>
            <a:ext cx="10777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Pour tous renseignements : </a:t>
            </a:r>
            <a:r>
              <a:rPr lang="fr-FR" dirty="0" smtClean="0">
                <a:hlinkClick r:id="rId4"/>
              </a:rPr>
              <a:t>christine.crouzil@ipst-cnam.fr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Notre </a:t>
            </a:r>
            <a:r>
              <a:rPr lang="fr-FR" dirty="0"/>
              <a:t>site internet : </a:t>
            </a:r>
            <a:r>
              <a:rPr lang="fr-FR" dirty="0">
                <a:hlinkClick r:id="rId5"/>
              </a:rPr>
              <a:t>https://ipst.cnam.fr</a:t>
            </a:r>
            <a:r>
              <a:rPr lang="fr-FR" dirty="0" smtClean="0">
                <a:hlinkClick r:id="rId5"/>
              </a:rPr>
              <a:t>/</a:t>
            </a:r>
            <a:endParaRPr lang="fr-FR" dirty="0" smtClean="0"/>
          </a:p>
          <a:p>
            <a:endParaRPr lang="fr-FR" dirty="0"/>
          </a:p>
          <a:p>
            <a:r>
              <a:rPr lang="fr-FR" dirty="0"/>
              <a:t>Programme licence RH : </a:t>
            </a:r>
            <a:r>
              <a:rPr lang="fr-FR" dirty="0">
                <a:hlinkClick r:id="rId6"/>
              </a:rPr>
              <a:t>https://formation.cnam.fr/rechercher-par-discipline/licence-gestion-des-ressources-humaines-669560.kjsp?RF</a:t>
            </a:r>
            <a:r>
              <a:rPr lang="fr-FR" dirty="0" smtClean="0"/>
              <a:t>=</a:t>
            </a:r>
          </a:p>
          <a:p>
            <a:endParaRPr lang="fr-FR" dirty="0"/>
          </a:p>
          <a:p>
            <a:r>
              <a:rPr lang="fr-FR" dirty="0" smtClean="0"/>
              <a:t>Programme licence </a:t>
            </a:r>
            <a:r>
              <a:rPr lang="fr-FR"/>
              <a:t>Commerce vente : </a:t>
            </a:r>
            <a:r>
              <a:rPr lang="fr-FR">
                <a:hlinkClick r:id="rId7"/>
              </a:rPr>
              <a:t>https://</a:t>
            </a:r>
            <a:r>
              <a:rPr lang="fr-FR">
                <a:hlinkClick r:id="rId7"/>
              </a:rPr>
              <a:t>formation.cnam.fr/rechercher-par-discipline/licence-droit-economie-gestion-mention-gestion-parcours-commerce-vente-et-marketing-739195.kjsp?RF</a:t>
            </a:r>
            <a:r>
              <a:rPr lang="fr-FR" smtClean="0"/>
              <a:t>=</a:t>
            </a:r>
          </a:p>
          <a:p>
            <a:endParaRPr lang="fr-FR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186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/>
          <p:cNvSpPr/>
          <p:nvPr/>
        </p:nvSpPr>
        <p:spPr>
          <a:xfrm>
            <a:off x="1031268" y="3098708"/>
            <a:ext cx="3585830" cy="1761793"/>
          </a:xfrm>
          <a:prstGeom prst="rect">
            <a:avLst/>
          </a:prstGeom>
          <a:solidFill>
            <a:srgbClr val="2C2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786161" y="1894399"/>
            <a:ext cx="3047346" cy="2912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38" r="1061" b="25333"/>
          <a:stretch/>
        </p:blipFill>
        <p:spPr>
          <a:xfrm>
            <a:off x="1196807" y="1977000"/>
            <a:ext cx="3420291" cy="67163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955936" y="3155359"/>
            <a:ext cx="25589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Merci pour votre attention</a:t>
            </a:r>
            <a:endParaRPr lang="fr-FR" sz="2800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58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05" r="4230"/>
          <a:stretch/>
        </p:blipFill>
        <p:spPr>
          <a:xfrm>
            <a:off x="74174" y="420336"/>
            <a:ext cx="6403094" cy="63673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26422" y="583368"/>
            <a:ext cx="5274533" cy="1203325"/>
          </a:xfrm>
        </p:spPr>
        <p:txBody>
          <a:bodyPr>
            <a:noAutofit/>
          </a:bodyPr>
          <a:lstStyle/>
          <a:p>
            <a:r>
              <a:rPr lang="fr-FR" sz="66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Sommaire</a:t>
            </a:r>
            <a:endParaRPr lang="fr-FR" sz="6600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85655" y="2209340"/>
            <a:ext cx="42591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Depuis 66 </a:t>
            </a:r>
            <a:r>
              <a:rPr lang="fr-FR" sz="3200" b="1" dirty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ans </a:t>
            </a:r>
            <a:r>
              <a:rPr lang="fr-FR" sz="32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à votre service !</a:t>
            </a:r>
            <a:endParaRPr lang="fr-FR" sz="3200" dirty="0">
              <a:solidFill>
                <a:srgbClr val="2B2F48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10338" y="3514324"/>
            <a:ext cx="35277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Notre offre de formation</a:t>
            </a:r>
            <a:endParaRPr lang="fr-FR" sz="3200" dirty="0">
              <a:solidFill>
                <a:srgbClr val="2B2F48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560403" y="2263220"/>
            <a:ext cx="125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 smtClean="0">
                <a:solidFill>
                  <a:srgbClr val="B0DCE3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1/</a:t>
            </a:r>
            <a:endParaRPr lang="fr-FR" sz="7200" dirty="0">
              <a:solidFill>
                <a:srgbClr val="B0DCE3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501516" y="3517429"/>
            <a:ext cx="1390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 smtClean="0">
                <a:solidFill>
                  <a:srgbClr val="B0DCE3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2/</a:t>
            </a:r>
            <a:endParaRPr lang="fr-FR" sz="7200" dirty="0">
              <a:solidFill>
                <a:srgbClr val="B0DCE3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 flipH="1">
            <a:off x="10917649" y="1259079"/>
            <a:ext cx="1525740" cy="635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H="1">
            <a:off x="4262486" y="6390226"/>
            <a:ext cx="1763936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79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4" t="5739" r="2777"/>
          <a:stretch/>
        </p:blipFill>
        <p:spPr>
          <a:xfrm>
            <a:off x="-78422" y="16190"/>
            <a:ext cx="5174298" cy="686066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89914" y="450777"/>
            <a:ext cx="5427735" cy="2208611"/>
          </a:xfrm>
        </p:spPr>
        <p:txBody>
          <a:bodyPr>
            <a:noAutofit/>
          </a:bodyPr>
          <a:lstStyle/>
          <a:p>
            <a:r>
              <a:rPr lang="fr-FR" sz="48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Qui sommes nous ? </a:t>
            </a:r>
            <a:endParaRPr lang="fr-FR" sz="4800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507000" y="2485862"/>
            <a:ext cx="5772492" cy="3832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>
                <a:latin typeface="Poppins" panose="00000500000000000000" pitchFamily="2" charset="0"/>
                <a:cs typeface="Poppins" panose="00000500000000000000" pitchFamily="2" charset="0"/>
              </a:rPr>
              <a:t>Depuis 1958, nous sommes une </a:t>
            </a:r>
            <a:r>
              <a:rPr lang="fr-FR" sz="2400" b="1" dirty="0" smtClean="0">
                <a:solidFill>
                  <a:srgbClr val="2C2F4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institution publique de promotion sociale et de formations </a:t>
            </a:r>
            <a:r>
              <a:rPr lang="fr-FR" sz="2400" dirty="0" smtClean="0">
                <a:latin typeface="Poppins" panose="00000500000000000000" pitchFamily="2" charset="0"/>
                <a:cs typeface="Poppins" panose="00000500000000000000" pitchFamily="2" charset="0"/>
              </a:rPr>
              <a:t>qui agit en tant que </a:t>
            </a:r>
          </a:p>
          <a:p>
            <a:r>
              <a:rPr lang="fr-FR" sz="2400" dirty="0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Centre régional du Conservatoire National des Arts et Métiers </a:t>
            </a:r>
            <a:r>
              <a:rPr lang="fr-FR" sz="2400" b="1" dirty="0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</a:t>
            </a:r>
            <a:r>
              <a:rPr lang="fr-FR" sz="2400" b="1" dirty="0" err="1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Cnam</a:t>
            </a:r>
            <a:r>
              <a:rPr lang="fr-FR" sz="2400" b="1" dirty="0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 </a:t>
            </a:r>
          </a:p>
          <a:p>
            <a:r>
              <a:rPr lang="fr-FR" sz="2400" dirty="0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Institut de la Promotion Supérieure du Travail </a:t>
            </a:r>
            <a:r>
              <a:rPr lang="fr-FR" sz="2400" b="1" dirty="0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</a:t>
            </a:r>
            <a:r>
              <a:rPr lang="fr-FR" sz="2400" b="1" dirty="0" err="1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Ipst</a:t>
            </a:r>
            <a:r>
              <a:rPr lang="fr-FR" sz="2400" b="1" dirty="0" smtClean="0">
                <a:solidFill>
                  <a:srgbClr val="2B2F4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).</a:t>
            </a:r>
          </a:p>
          <a:p>
            <a:pPr marL="0" indent="0">
              <a:buNone/>
            </a:pPr>
            <a:endParaRPr lang="fr-FR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 flipH="1">
            <a:off x="10917649" y="1259079"/>
            <a:ext cx="1525740" cy="635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4262486" y="6390226"/>
            <a:ext cx="1763936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0" y="4966072"/>
            <a:ext cx="17526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1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91"/>
          <a:stretch/>
        </p:blipFill>
        <p:spPr>
          <a:xfrm>
            <a:off x="6573819" y="970059"/>
            <a:ext cx="5316030" cy="534844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5338" y="512003"/>
            <a:ext cx="5013960" cy="1325563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Notre </a:t>
            </a:r>
            <a:r>
              <a:rPr lang="fr-FR" sz="48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mission</a:t>
            </a:r>
            <a:endParaRPr lang="fr-FR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H="1">
            <a:off x="-55737" y="1144307"/>
            <a:ext cx="757210" cy="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 flipH="1">
            <a:off x="10471832" y="5405829"/>
            <a:ext cx="1763936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714515" y="2681322"/>
            <a:ext cx="4839791" cy="39533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i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 Permettre </a:t>
            </a:r>
            <a:r>
              <a:rPr lang="fr-FR" sz="3600" i="1" dirty="0">
                <a:latin typeface="Poppins Light" panose="00000400000000000000" pitchFamily="2" charset="0"/>
                <a:cs typeface="Poppins Light" panose="00000400000000000000" pitchFamily="2" charset="0"/>
              </a:rPr>
              <a:t>à chacun de </a:t>
            </a:r>
            <a:r>
              <a:rPr lang="fr-FR" sz="3600" i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se </a:t>
            </a:r>
            <a:r>
              <a:rPr lang="fr-FR" sz="3600" i="1" dirty="0">
                <a:solidFill>
                  <a:srgbClr val="2B2F48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former, d’évoluer, et de développer </a:t>
            </a:r>
            <a:r>
              <a:rPr lang="fr-FR" sz="3600" i="1" dirty="0">
                <a:latin typeface="Poppins Light" panose="00000400000000000000" pitchFamily="2" charset="0"/>
                <a:cs typeface="Poppins Light" panose="00000400000000000000" pitchFamily="2" charset="0"/>
              </a:rPr>
              <a:t>ses compétences tout au long de sa vie</a:t>
            </a:r>
            <a:r>
              <a:rPr lang="fr-FR" sz="3600" i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. </a:t>
            </a:r>
            <a:endParaRPr lang="fr-FR" sz="3600" i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42" y="2319372"/>
            <a:ext cx="971550" cy="7239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748" y="5174909"/>
            <a:ext cx="971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23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26" r="83078"/>
          <a:stretch/>
        </p:blipFill>
        <p:spPr>
          <a:xfrm>
            <a:off x="0" y="4672095"/>
            <a:ext cx="2063061" cy="2185905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40" y="1583275"/>
            <a:ext cx="1476375" cy="136207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0108" y="501096"/>
            <a:ext cx="10078248" cy="927182"/>
          </a:xfrm>
        </p:spPr>
        <p:txBody>
          <a:bodyPr>
            <a:noAutofit/>
          </a:bodyPr>
          <a:lstStyle/>
          <a:p>
            <a:r>
              <a:rPr lang="fr-FR" sz="48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Nos Valeurs</a:t>
            </a:r>
            <a:endParaRPr lang="fr-FR" sz="48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 flipH="1">
            <a:off x="-1054187" y="1024129"/>
            <a:ext cx="1525740" cy="635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11594471" y="6334598"/>
            <a:ext cx="1763936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118974" y="2000314"/>
            <a:ext cx="3703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3000" dirty="0" smtClean="0">
                <a:latin typeface="Poppins Black" panose="00000A00000000000000" pitchFamily="2" charset="0"/>
                <a:cs typeface="Poppins Black" panose="00000A00000000000000" pitchFamily="2" charset="0"/>
              </a:rPr>
              <a:t>ACCOMPAGNER</a:t>
            </a:r>
            <a:endParaRPr lang="fr-FR" sz="3000" dirty="0"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74764" y="2499557"/>
            <a:ext cx="333703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B0DCE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Toute personne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souhaitant reprendre les études, se réorienter, développer sa carrière, etc.</a:t>
            </a:r>
          </a:p>
          <a:p>
            <a:r>
              <a:rPr lang="fr-FR" sz="1600" b="1" dirty="0" smtClean="0">
                <a:solidFill>
                  <a:srgbClr val="B0DCE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 </a:t>
            </a:r>
            <a:r>
              <a:rPr lang="fr-FR" sz="1600" b="1" dirty="0">
                <a:solidFill>
                  <a:srgbClr val="B0DCE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tissu régional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pour répondre aux défis économiques de demain</a:t>
            </a:r>
          </a:p>
          <a:p>
            <a:r>
              <a:rPr lang="fr-FR" sz="1600" b="1" dirty="0" smtClean="0">
                <a:solidFill>
                  <a:srgbClr val="B0DCE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Les </a:t>
            </a:r>
            <a:r>
              <a:rPr lang="fr-FR" sz="1600" b="1" dirty="0">
                <a:solidFill>
                  <a:srgbClr val="B0DCE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associations et organismes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en faveur de l’insertion professionnelle </a:t>
            </a:r>
          </a:p>
          <a:p>
            <a:r>
              <a:rPr lang="fr-FR" sz="1600" b="1" dirty="0">
                <a:solidFill>
                  <a:srgbClr val="B0DCE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Les institution publiques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dans le développement </a:t>
            </a:r>
            <a:r>
              <a:rPr lang="fr-FR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territorial </a:t>
            </a:r>
            <a:endParaRPr lang="fr-FR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297" y="3802787"/>
            <a:ext cx="1476375" cy="136207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297" y="1515358"/>
            <a:ext cx="1476375" cy="136207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979675" y="1945559"/>
            <a:ext cx="20615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dirty="0" smtClean="0">
                <a:latin typeface="Poppins Black" panose="00000A00000000000000" pitchFamily="2" charset="0"/>
                <a:cs typeface="Poppins Black" panose="00000A00000000000000" pitchFamily="2" charset="0"/>
              </a:rPr>
              <a:t>FORMER</a:t>
            </a:r>
            <a:endParaRPr lang="fr-FR" sz="3000" dirty="0"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76321" y="4268997"/>
            <a:ext cx="22986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dirty="0" smtClean="0">
                <a:latin typeface="Poppins Black" panose="00000A00000000000000" pitchFamily="2" charset="0"/>
                <a:cs typeface="Poppins Black" panose="00000A00000000000000" pitchFamily="2" charset="0"/>
              </a:rPr>
              <a:t>AVANCER</a:t>
            </a:r>
            <a:endParaRPr lang="fr-FR" sz="3000" dirty="0"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65424" y="2464533"/>
            <a:ext cx="5215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C14D9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Flexibilités des modalités </a:t>
            </a:r>
            <a:r>
              <a:rPr lang="fr-FR" sz="1200" dirty="0">
                <a:latin typeface="Poppins" panose="00000500000000000000" pitchFamily="2" charset="0"/>
                <a:cs typeface="Poppins" panose="00000500000000000000" pitchFamily="2" charset="0"/>
              </a:rPr>
              <a:t>(alternance, </a:t>
            </a:r>
            <a:r>
              <a:rPr lang="fr-FR" sz="1200" dirty="0" smtClean="0">
                <a:latin typeface="Poppins" panose="00000500000000000000" pitchFamily="2" charset="0"/>
                <a:cs typeface="Poppins" panose="00000500000000000000" pitchFamily="2" charset="0"/>
              </a:rPr>
              <a:t>en </a:t>
            </a:r>
            <a:r>
              <a:rPr lang="fr-FR" sz="1200" dirty="0">
                <a:latin typeface="Poppins" panose="00000500000000000000" pitchFamily="2" charset="0"/>
                <a:cs typeface="Poppins" panose="00000500000000000000" pitchFamily="2" charset="0"/>
              </a:rPr>
              <a:t>ligne, </a:t>
            </a:r>
            <a:r>
              <a:rPr lang="fr-FR" sz="1200" dirty="0" smtClean="0">
                <a:latin typeface="Poppins" panose="00000500000000000000" pitchFamily="2" charset="0"/>
                <a:cs typeface="Poppins" panose="00000500000000000000" pitchFamily="2" charset="0"/>
              </a:rPr>
              <a:t>etc</a:t>
            </a:r>
            <a:r>
              <a:rPr lang="fr-FR" sz="1200" dirty="0">
                <a:latin typeface="Poppins" panose="00000500000000000000" pitchFamily="2" charset="0"/>
                <a:cs typeface="Poppins" panose="00000500000000000000" pitchFamily="2" charset="0"/>
              </a:rPr>
              <a:t>.)</a:t>
            </a:r>
          </a:p>
          <a:p>
            <a:r>
              <a:rPr lang="fr-FR" sz="1600" b="1" dirty="0" smtClean="0">
                <a:solidFill>
                  <a:srgbClr val="C14D9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750 </a:t>
            </a:r>
            <a:r>
              <a:rPr lang="fr-FR" sz="1600" b="1" dirty="0">
                <a:solidFill>
                  <a:srgbClr val="C14D9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parcours de </a:t>
            </a:r>
            <a:r>
              <a:rPr lang="fr-FR" sz="1600" b="1" dirty="0" smtClean="0">
                <a:solidFill>
                  <a:srgbClr val="C14D9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formation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avec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des professeurs sélectionnés pour leurs qualités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pédagogiques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et leur parcours professionnel</a:t>
            </a:r>
          </a:p>
          <a:p>
            <a:r>
              <a:rPr lang="fr-FR" sz="1600" b="1" dirty="0" smtClean="0">
                <a:solidFill>
                  <a:srgbClr val="C14D9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Bac - 3 à Bac + 8 avec une large présence </a:t>
            </a:r>
            <a:r>
              <a:rPr lang="fr-FR" sz="1600" b="1" dirty="0">
                <a:solidFill>
                  <a:srgbClr val="C14D98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régionale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65823" y="4819322"/>
            <a:ext cx="55619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Garantir </a:t>
            </a:r>
            <a:r>
              <a:rPr lang="fr-FR" sz="1600" b="1" dirty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une offre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de formation à </a:t>
            </a:r>
            <a:r>
              <a:rPr lang="fr-FR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jour, en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réponse aux besoins des </a:t>
            </a:r>
            <a:r>
              <a:rPr lang="fr-FR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territoires (</a:t>
            </a:r>
            <a:r>
              <a:rPr lang="fr-FR" sz="1600" dirty="0" err="1" smtClean="0">
                <a:latin typeface="Poppins" panose="00000500000000000000" pitchFamily="2" charset="0"/>
                <a:cs typeface="Poppins" panose="00000500000000000000" pitchFamily="2" charset="0"/>
              </a:rPr>
              <a:t>Qualiopi</a:t>
            </a:r>
            <a:r>
              <a:rPr lang="fr-FR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  <a:endParaRPr lang="fr-FR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fr-FR" sz="1600" b="1" dirty="0" smtClean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Veille </a:t>
            </a:r>
            <a:r>
              <a:rPr lang="fr-FR" sz="1600" b="1" dirty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et </a:t>
            </a:r>
            <a:r>
              <a:rPr lang="fr-FR" sz="1600" b="1" dirty="0" smtClean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prospective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sur les </a:t>
            </a:r>
            <a:r>
              <a:rPr lang="fr-FR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compétences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de demain</a:t>
            </a:r>
          </a:p>
          <a:p>
            <a:r>
              <a:rPr lang="fr-FR" sz="1600" b="1" dirty="0" smtClean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Faciliter </a:t>
            </a:r>
            <a:r>
              <a:rPr lang="fr-FR" sz="1600" b="1" dirty="0">
                <a:solidFill>
                  <a:srgbClr val="E28F3D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l’insertion </a:t>
            </a: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professionnelle</a:t>
            </a:r>
          </a:p>
        </p:txBody>
      </p:sp>
    </p:spTree>
    <p:extLst>
      <p:ext uri="{BB962C8B-B14F-4D97-AF65-F5344CB8AC3E}">
        <p14:creationId xmlns:p14="http://schemas.microsoft.com/office/powerpoint/2010/main" val="156268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1950" y="904874"/>
            <a:ext cx="5473700" cy="4911725"/>
          </a:xfrm>
        </p:spPr>
        <p:txBody>
          <a:bodyPr>
            <a:normAutofit/>
          </a:bodyPr>
          <a:lstStyle/>
          <a:p>
            <a:pPr algn="r"/>
            <a:r>
              <a:rPr lang="fr-FR" sz="6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Notre offre de formation</a:t>
            </a:r>
            <a:endParaRPr lang="fr-FR" sz="6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pic>
        <p:nvPicPr>
          <p:cNvPr id="6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6" r="3018"/>
          <a:stretch/>
        </p:blipFill>
        <p:spPr>
          <a:xfrm>
            <a:off x="5962650" y="0"/>
            <a:ext cx="6229350" cy="6892647"/>
          </a:xfrm>
        </p:spPr>
      </p:pic>
    </p:spTree>
    <p:extLst>
      <p:ext uri="{BB962C8B-B14F-4D97-AF65-F5344CB8AC3E}">
        <p14:creationId xmlns:p14="http://schemas.microsoft.com/office/powerpoint/2010/main" val="31179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6" t="11335" r="2399"/>
          <a:stretch/>
        </p:blipFill>
        <p:spPr>
          <a:xfrm>
            <a:off x="6500460" y="231180"/>
            <a:ext cx="5691540" cy="662682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5338" y="505791"/>
            <a:ext cx="6687630" cy="1900859"/>
          </a:xfrm>
        </p:spPr>
        <p:txBody>
          <a:bodyPr>
            <a:normAutofit/>
          </a:bodyPr>
          <a:lstStyle/>
          <a:p>
            <a:pPr lvl="1"/>
            <a:r>
              <a:rPr lang="fr-FR" sz="36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Nos filières de formations développées pour les territoires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18563"/>
            <a:ext cx="1817914" cy="19621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38640" y="2681261"/>
            <a:ext cx="528496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Ressource Humaine &amp;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Commerce, Vente &amp; Marketing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Comptabilité, Contrôle &amp; Audit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Conception et Amélioration de Processus et Procédés Industriels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Transports &amp; </a:t>
            </a:r>
            <a:r>
              <a:rPr lang="fr-FR" sz="1600" dirty="0" smtClean="0">
                <a:latin typeface="Poppins" panose="00000500000000000000" pitchFamily="2" charset="0"/>
                <a:cs typeface="Poppins" panose="00000500000000000000" pitchFamily="2" charset="0"/>
              </a:rPr>
              <a:t>Logistique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Géo-Mesure et Aménagement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Informatique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Entreprenariat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Energies Renouvelables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Agro-Alimentaire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Poppins" panose="00000500000000000000" pitchFamily="2" charset="0"/>
                <a:cs typeface="Poppins" panose="00000500000000000000" pitchFamily="2" charset="0"/>
              </a:rPr>
              <a:t>Bâtiment et Travaux Publics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H="1">
            <a:off x="-55737" y="1031723"/>
            <a:ext cx="757210" cy="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>
            <a:off x="5849032" y="6212279"/>
            <a:ext cx="1763936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29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0627" y="392741"/>
            <a:ext cx="10515600" cy="1325563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Nos Alternances en partenariats</a:t>
            </a:r>
            <a:b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</a:br>
            <a:r>
              <a:rPr lang="fr-FR" sz="24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(sur le territoire régional)</a:t>
            </a:r>
            <a:endParaRPr lang="fr-FR" sz="24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H="1">
            <a:off x="10917649" y="6006861"/>
            <a:ext cx="1274351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 txBox="1">
            <a:spLocks/>
          </p:cNvSpPr>
          <p:nvPr/>
        </p:nvSpPr>
        <p:spPr>
          <a:xfrm>
            <a:off x="667935" y="1860115"/>
            <a:ext cx="3208338" cy="1214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smtClean="0">
                <a:solidFill>
                  <a:schemeClr val="accent2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informatique 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</a:t>
            </a:r>
            <a:r>
              <a:rPr lang="fr-FR" sz="1600" dirty="0">
                <a:latin typeface="Poppins Light" panose="00000400000000000000" pitchFamily="2" charset="0"/>
                <a:cs typeface="Poppins Light" panose="00000400000000000000" pitchFamily="2" charset="0"/>
              </a:rPr>
              <a:t>en </a:t>
            </a: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Informatique avec le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de Mirepoix </a:t>
            </a:r>
            <a:endParaRPr lang="fr-FR" sz="1800" b="1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418739" y="1860114"/>
            <a:ext cx="3270930" cy="28947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>
                <a:solidFill>
                  <a:schemeClr val="accent4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sz="1800" b="1" dirty="0" smtClean="0">
                <a:solidFill>
                  <a:schemeClr val="accent4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Commerce et Marketing </a:t>
            </a:r>
            <a:endParaRPr lang="fr-FR" sz="1800" b="1" dirty="0">
              <a:solidFill>
                <a:schemeClr val="accent4">
                  <a:lumMod val="75000"/>
                </a:schemeClr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  <a:p>
            <a:pPr marL="0" indent="0">
              <a:buNone/>
            </a:pPr>
            <a:r>
              <a:rPr lang="fr-FR" sz="19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</a:t>
            </a:r>
            <a:r>
              <a:rPr lang="fr-FR" sz="1900" dirty="0">
                <a:latin typeface="Poppins Light" panose="00000400000000000000" pitchFamily="2" charset="0"/>
                <a:cs typeface="Poppins Light" panose="00000400000000000000" pitchFamily="2" charset="0"/>
              </a:rPr>
              <a:t>Commerce, vente et </a:t>
            </a:r>
            <a:r>
              <a:rPr lang="fr-FR" sz="19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Marketing avec le </a:t>
            </a:r>
            <a:r>
              <a:rPr lang="fr-FR" sz="19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Berthelot à Toulouse, le Lycée V. Hugo à Gaillac, le Lycée Bonsecours à Perpignan et la CCI Formation à Montauban</a:t>
            </a:r>
          </a:p>
          <a:p>
            <a:pPr marL="0" indent="0">
              <a:buNone/>
            </a:pPr>
            <a:r>
              <a:rPr lang="fr-FR" sz="19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Commerce International avec le </a:t>
            </a:r>
            <a:r>
              <a:rPr lang="fr-FR" sz="19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R. Naves </a:t>
            </a:r>
            <a:r>
              <a:rPr lang="fr-FR" sz="19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à Toulouse</a:t>
            </a:r>
          </a:p>
          <a:p>
            <a:pPr marL="0" indent="0">
              <a:buNone/>
            </a:pPr>
            <a:endParaRPr lang="fr-FR" sz="1600" dirty="0" smtClean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362898" y="4580889"/>
            <a:ext cx="3200574" cy="1425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892607" y="1839568"/>
            <a:ext cx="3310015" cy="3583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b="1" dirty="0">
                <a:solidFill>
                  <a:srgbClr val="7030A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sz="1600" b="1" dirty="0" smtClean="0">
                <a:solidFill>
                  <a:srgbClr val="7030A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Ressources Humaines et Comptabilité</a:t>
            </a:r>
            <a:endParaRPr lang="fr-FR" sz="1600" b="1" dirty="0">
              <a:solidFill>
                <a:srgbClr val="7030A0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Gestion des ressources humaines avec le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Bonsecours à Perpignan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pro Comptabilité et paie avec le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</a:t>
            </a:r>
            <a:r>
              <a:rPr lang="fr-FR" sz="1600" b="1" dirty="0" err="1" smtClean="0">
                <a:latin typeface="Poppins Light" panose="00000400000000000000" pitchFamily="2" charset="0"/>
                <a:cs typeface="Poppins Light" panose="00000400000000000000" pitchFamily="2" charset="0"/>
              </a:rPr>
              <a:t>Rascol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 à Albi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Comptabilité Contrôle et Audit avec la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CCI Formation à Montauban</a:t>
            </a: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 flipH="1">
            <a:off x="-214509" y="1039847"/>
            <a:ext cx="757210" cy="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711853" y="3074126"/>
            <a:ext cx="328575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Production</a:t>
            </a:r>
          </a:p>
          <a:p>
            <a:r>
              <a:rPr lang="fr-FR" sz="16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Licence CAPPI, parcours </a:t>
            </a:r>
            <a:r>
              <a:rPr lang="fr-FR" sz="1600" dirty="0" err="1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Process</a:t>
            </a:r>
            <a:r>
              <a:rPr lang="fr-FR" sz="16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de Fabrication avec le </a:t>
            </a:r>
            <a:r>
              <a:rPr lang="fr-FR" sz="16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Lycée de Mirepoix  et le Lycée Bourdelle à Montauban </a:t>
            </a:r>
          </a:p>
          <a:p>
            <a:r>
              <a:rPr lang="fr-FR" sz="16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Parcours Systèmes automatisés avec le </a:t>
            </a:r>
            <a:r>
              <a:rPr lang="fr-FR" sz="16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Lycée Bourdelle à Montauban</a:t>
            </a:r>
            <a:endParaRPr lang="fr-FR" sz="16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441371" y="5007290"/>
            <a:ext cx="31221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accent6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Agro Alimentaire</a:t>
            </a:r>
          </a:p>
          <a:p>
            <a:r>
              <a:rPr lang="fr-FR" sz="16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Licence pro Qualité et Sécurité des Aliments avec </a:t>
            </a:r>
            <a:r>
              <a:rPr lang="fr-FR" sz="1600" b="1" dirty="0" err="1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Agricampus</a:t>
            </a:r>
            <a:r>
              <a:rPr lang="fr-FR" sz="16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à Rodez</a:t>
            </a:r>
            <a:endParaRPr lang="fr-FR" sz="16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4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0627" y="392741"/>
            <a:ext cx="10515600" cy="1325563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Nos Alternances en partenariats</a:t>
            </a:r>
            <a:br>
              <a:rPr lang="fr-FR" sz="40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</a:br>
            <a:r>
              <a:rPr lang="fr-FR" sz="2400" b="1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(sur le territoire régional)</a:t>
            </a:r>
            <a:endParaRPr lang="fr-FR" sz="2400" b="1" dirty="0">
              <a:solidFill>
                <a:srgbClr val="2B2F48"/>
              </a:solidFill>
              <a:latin typeface="Poppins Black" panose="00000A00000000000000" pitchFamily="2" charset="0"/>
              <a:cs typeface="Poppins Black" panose="00000A00000000000000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7649" y="5890518"/>
            <a:ext cx="1097785" cy="1097785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 flipH="1">
            <a:off x="10917649" y="6006861"/>
            <a:ext cx="1274351" cy="17673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428053" y="1969558"/>
            <a:ext cx="3208338" cy="4288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b="1" dirty="0" smtClean="0">
                <a:solidFill>
                  <a:srgbClr val="7030A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BTP 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pro Energie et Fluides du Bâtiment avec le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C. de Gaulle à Muret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pro Géo-mesure et Aménagement avec le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N. Foster à Beaumont de Lomagne</a:t>
            </a:r>
          </a:p>
          <a:p>
            <a:pPr marL="0" indent="0">
              <a:buNone/>
            </a:pPr>
            <a:r>
              <a:rPr lang="fr-FR" sz="1600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Licence Froid industriel avec le </a:t>
            </a:r>
            <a:r>
              <a:rPr lang="fr-FR" sz="1600" b="1" dirty="0" smtClean="0">
                <a:latin typeface="Poppins Light" panose="00000400000000000000" pitchFamily="2" charset="0"/>
                <a:cs typeface="Poppins Light" panose="00000400000000000000" pitchFamily="2" charset="0"/>
              </a:rPr>
              <a:t>Lycée L. Vicat à Souillac</a:t>
            </a: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542701" y="1969558"/>
            <a:ext cx="3270930" cy="2894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b="1" dirty="0">
                <a:solidFill>
                  <a:srgbClr val="00B050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Secteur Energie</a:t>
            </a:r>
          </a:p>
          <a:p>
            <a:pPr marL="0" indent="0">
              <a:buNone/>
            </a:pPr>
            <a:r>
              <a:rPr lang="fr-FR" sz="1600" dirty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Licence professionnel </a:t>
            </a:r>
            <a:r>
              <a:rPr lang="fr-FR" sz="1600" dirty="0" smtClean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Coordonnateur </a:t>
            </a:r>
            <a:r>
              <a:rPr lang="fr-FR" sz="1600" dirty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Technique en Energie renouvelable avec le </a:t>
            </a:r>
            <a:r>
              <a:rPr lang="fr-FR" sz="1600" b="1" dirty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Lycée </a:t>
            </a:r>
            <a:r>
              <a:rPr lang="fr-FR" sz="1600" b="1" dirty="0" err="1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Déodat</a:t>
            </a:r>
            <a:r>
              <a:rPr lang="fr-FR" sz="1600" b="1" dirty="0">
                <a:solidFill>
                  <a:srgbClr val="2B2F48"/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 à Toulouse</a:t>
            </a:r>
          </a:p>
          <a:p>
            <a:pPr marL="0" indent="0">
              <a:buNone/>
            </a:pPr>
            <a:endParaRPr lang="fr-FR" sz="1600" dirty="0" smtClean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  <a:p>
            <a:pPr marL="0" indent="0">
              <a:buNone/>
            </a:pPr>
            <a:endParaRPr lang="fr-FR" sz="18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362898" y="4580889"/>
            <a:ext cx="3200574" cy="1425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1600" dirty="0"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6381" y="5043459"/>
            <a:ext cx="1817914" cy="1962150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 flipH="1">
            <a:off x="-214509" y="1039847"/>
            <a:ext cx="757210" cy="1"/>
          </a:xfrm>
          <a:prstGeom prst="line">
            <a:avLst/>
          </a:prstGeom>
          <a:ln w="57150">
            <a:solidFill>
              <a:srgbClr val="B0DD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2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5786</TotalTime>
  <Words>567</Words>
  <Application>Microsoft Office PowerPoint</Application>
  <PresentationFormat>Grand écran</PresentationFormat>
  <Paragraphs>89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Poppins</vt:lpstr>
      <vt:lpstr>Poppins Black</vt:lpstr>
      <vt:lpstr>Poppins Light</vt:lpstr>
      <vt:lpstr>Poppins Medium</vt:lpstr>
      <vt:lpstr>Thème Office</vt:lpstr>
      <vt:lpstr>Présentation PowerPoint</vt:lpstr>
      <vt:lpstr>Sommaire</vt:lpstr>
      <vt:lpstr>Qui sommes nous ? </vt:lpstr>
      <vt:lpstr>Notre mission</vt:lpstr>
      <vt:lpstr>Nos Valeurs</vt:lpstr>
      <vt:lpstr>Notre offre de formation</vt:lpstr>
      <vt:lpstr>Nos filières de formations développées pour les territoires</vt:lpstr>
      <vt:lpstr>Nos Alternances en partenariats (sur le territoire régional)</vt:lpstr>
      <vt:lpstr>Nos Alternances en partenariats (sur le territoire régional)</vt:lpstr>
      <vt:lpstr>Nos formations en alternance (au Cnam Toulouse)</vt:lpstr>
      <vt:lpstr>Nos Coordonnées </vt:lpstr>
      <vt:lpstr>Présentation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Valérie FERNANDEZ</dc:creator>
  <cp:lastModifiedBy>Christine CROUZIL</cp:lastModifiedBy>
  <cp:revision>254</cp:revision>
  <cp:lastPrinted>2025-01-30T08:47:00Z</cp:lastPrinted>
  <dcterms:created xsi:type="dcterms:W3CDTF">2024-02-28T09:12:46Z</dcterms:created>
  <dcterms:modified xsi:type="dcterms:W3CDTF">2025-02-03T14:07:36Z</dcterms:modified>
</cp:coreProperties>
</file>